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Berkshire Swash" panose="020B0604020202020204" charset="0"/>
      <p:regular r:id="rId25"/>
    </p:embeddedFont>
    <p:embeddedFont>
      <p:font typeface="Broadway" panose="04040905080B02020502" pitchFamily="82" charset="0"/>
      <p:regular r:id="rId26"/>
    </p:embeddedFont>
    <p:embeddedFont>
      <p:font typeface="Calibri" panose="020F0502020204030204" pitchFamily="34" charset="0"/>
      <p:regular r:id="rId27"/>
      <p:bold r:id="rId28"/>
      <p:italic r:id="rId29"/>
      <p:boldItalic r:id="rId30"/>
    </p:embeddedFont>
    <p:embeddedFont>
      <p:font typeface="HK Grotesk Bold" panose="020B0604020202020204" charset="0"/>
      <p:regular r:id="rId31"/>
    </p:embeddedFont>
    <p:embeddedFont>
      <p:font typeface="HK Grotesk Medium" panose="020B0604020202020204" charset="0"/>
      <p:regular r:id="rId32"/>
    </p:embeddedFont>
    <p:embeddedFont>
      <p:font typeface="Josefin Sans Bold" pitchFamily="2" charset="0"/>
      <p:regular r:id="rId33"/>
      <p:boldItalic r:id="rId34"/>
    </p:embeddedFont>
    <p:embeddedFont>
      <p:font typeface="Josefin Sans Regular" panose="020B0604020202020204" charset="0"/>
      <p:regular r:id="rId35"/>
    </p:embeddedFont>
    <p:embeddedFont>
      <p:font typeface="League Gothic" panose="020B0604020202020204" charset="0"/>
      <p:regular r:id="rId36"/>
    </p:embeddedFont>
    <p:embeddedFont>
      <p:font typeface="Montserrat Classic Bold" panose="020B0604020202020204" charset="0"/>
      <p:regular r:id="rId37"/>
    </p:embeddedFont>
    <p:embeddedFont>
      <p:font typeface="Montserrat Light" panose="00000400000000000000" pitchFamily="2" charset="0"/>
      <p:regular r:id="rId38"/>
      <p:italic r:id="rId39"/>
    </p:embeddedFont>
    <p:embeddedFont>
      <p:font typeface="Open Sans" panose="020B0606030504020204" pitchFamily="34" charset="0"/>
      <p:regular r:id="rId40"/>
      <p:bold r:id="rId41"/>
      <p:italic r:id="rId42"/>
      <p:boldItalic r:id="rId43"/>
    </p:embeddedFont>
    <p:embeddedFont>
      <p:font typeface="Open Sans Bold" panose="020B0806030504020204" charset="0"/>
      <p:regular r:id="rId44"/>
    </p:embeddedFont>
    <p:embeddedFont>
      <p:font typeface="Open Sans Light" panose="020B0306030504020204" pitchFamily="34" charset="0"/>
      <p:regular r:id="rId45"/>
      <p:italic r:id="rId46"/>
    </p:embeddedFont>
    <p:embeddedFont>
      <p:font typeface="Sifonn" panose="020B060402020202020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AutoShape 3"/>
          <p:cNvSpPr/>
          <p:nvPr/>
        </p:nvSpPr>
        <p:spPr>
          <a:xfrm>
            <a:off x="1546622" y="1028700"/>
            <a:ext cx="15194756" cy="8229600"/>
          </a:xfrm>
          <a:prstGeom prst="rect">
            <a:avLst/>
          </a:prstGeom>
          <a:solidFill>
            <a:srgbClr val="000000">
              <a:alpha val="74902"/>
            </a:srgbClr>
          </a:solidFill>
        </p:spPr>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8937300" y="2021095"/>
            <a:ext cx="413400" cy="413400"/>
          </a:xfrm>
          <a:prstGeom prst="rect">
            <a:avLst/>
          </a:prstGeom>
        </p:spPr>
      </p:pic>
      <p:grpSp>
        <p:nvGrpSpPr>
          <p:cNvPr id="5" name="Group 5"/>
          <p:cNvGrpSpPr/>
          <p:nvPr/>
        </p:nvGrpSpPr>
        <p:grpSpPr>
          <a:xfrm>
            <a:off x="2781034" y="3545013"/>
            <a:ext cx="12725931" cy="2448616"/>
            <a:chOff x="0" y="219075"/>
            <a:chExt cx="16967908" cy="3264821"/>
          </a:xfrm>
        </p:grpSpPr>
        <p:sp>
          <p:nvSpPr>
            <p:cNvPr id="6" name="TextBox 6"/>
            <p:cNvSpPr txBox="1"/>
            <p:nvPr/>
          </p:nvSpPr>
          <p:spPr>
            <a:xfrm>
              <a:off x="0" y="2848593"/>
              <a:ext cx="16967908" cy="635303"/>
            </a:xfrm>
            <a:prstGeom prst="rect">
              <a:avLst/>
            </a:prstGeom>
          </p:spPr>
          <p:txBody>
            <a:bodyPr lIns="0" tIns="0" rIns="0" bIns="0" rtlCol="0" anchor="t">
              <a:spAutoFit/>
            </a:bodyPr>
            <a:lstStyle/>
            <a:p>
              <a:pPr algn="ctr">
                <a:lnSpc>
                  <a:spcPts val="3919"/>
                </a:lnSpc>
              </a:pPr>
              <a:r>
                <a:rPr lang="en-US" sz="2799" dirty="0">
                  <a:solidFill>
                    <a:srgbClr val="FFFFFF"/>
                  </a:solidFill>
                  <a:latin typeface="+mj-lt"/>
                </a:rPr>
                <a:t>Analysis and Design of </a:t>
              </a:r>
              <a:r>
                <a:rPr lang="en-US" sz="2799" dirty="0">
                  <a:solidFill>
                    <a:srgbClr val="FFFFFF"/>
                  </a:solidFill>
                  <a:latin typeface="+mj-lt"/>
                  <a:ea typeface="Nirmala UI" panose="020B0502040204020203" pitchFamily="34" charset="0"/>
                  <a:cs typeface="Nirmala UI" panose="020B0502040204020203" pitchFamily="34" charset="0"/>
                </a:rPr>
                <a:t>Algorithms</a:t>
              </a:r>
            </a:p>
          </p:txBody>
        </p:sp>
        <p:sp>
          <p:nvSpPr>
            <p:cNvPr id="7" name="TextBox 7"/>
            <p:cNvSpPr txBox="1"/>
            <p:nvPr/>
          </p:nvSpPr>
          <p:spPr>
            <a:xfrm>
              <a:off x="0" y="219075"/>
              <a:ext cx="16967908" cy="2119041"/>
            </a:xfrm>
            <a:prstGeom prst="rect">
              <a:avLst/>
            </a:prstGeom>
          </p:spPr>
          <p:txBody>
            <a:bodyPr lIns="0" tIns="0" rIns="0" bIns="0" rtlCol="0" anchor="t">
              <a:spAutoFit/>
            </a:bodyPr>
            <a:lstStyle/>
            <a:p>
              <a:pPr algn="ctr">
                <a:lnSpc>
                  <a:spcPts val="12000"/>
                </a:lnSpc>
              </a:pPr>
              <a:r>
                <a:rPr lang="en-US" sz="12000" dirty="0">
                  <a:solidFill>
                    <a:srgbClr val="FFFFFF"/>
                  </a:solidFill>
                  <a:latin typeface="Broadway" panose="04040905080B02020502" pitchFamily="82" charset="0"/>
                </a:rPr>
                <a:t>Group</a:t>
              </a:r>
              <a:r>
                <a:rPr lang="en-US" sz="12000" dirty="0">
                  <a:solidFill>
                    <a:srgbClr val="FFFFFF"/>
                  </a:solidFill>
                  <a:latin typeface="HK Grotesk Bold"/>
                </a:rPr>
                <a:t> </a:t>
              </a:r>
              <a:r>
                <a:rPr lang="en-US" sz="12000" dirty="0">
                  <a:solidFill>
                    <a:srgbClr val="FFFFFF"/>
                  </a:solidFill>
                  <a:latin typeface="Broadway" panose="04040905080B02020502" pitchFamily="82" charset="0"/>
                  <a:ea typeface="Open Sans ExtraBold" panose="020B0604020202020204" pitchFamily="34" charset="0"/>
                  <a:cs typeface="Open Sans ExtraBold" panose="020B0604020202020204" pitchFamily="34" charset="0"/>
                </a:rPr>
                <a:t>10</a:t>
              </a:r>
            </a:p>
          </p:txBody>
        </p:sp>
      </p:grpSp>
      <p:sp>
        <p:nvSpPr>
          <p:cNvPr id="8" name="TextBox 8"/>
          <p:cNvSpPr txBox="1"/>
          <p:nvPr/>
        </p:nvSpPr>
        <p:spPr>
          <a:xfrm>
            <a:off x="6858000" y="6769663"/>
            <a:ext cx="4399114" cy="2025426"/>
          </a:xfrm>
          <a:prstGeom prst="rect">
            <a:avLst/>
          </a:prstGeom>
        </p:spPr>
        <p:txBody>
          <a:bodyPr wrap="square" lIns="0" tIns="0" rIns="0" bIns="0" rtlCol="0" anchor="t">
            <a:spAutoFit/>
          </a:bodyPr>
          <a:lstStyle/>
          <a:p>
            <a:pPr algn="ctr">
              <a:lnSpc>
                <a:spcPts val="3220"/>
              </a:lnSpc>
            </a:pPr>
            <a:r>
              <a:rPr lang="en-US" sz="2300" dirty="0">
                <a:solidFill>
                  <a:srgbClr val="FFFFFF"/>
                </a:solidFill>
                <a:latin typeface="Open Sans Light"/>
              </a:rPr>
              <a:t>Ekta Goel A2305219658</a:t>
            </a:r>
          </a:p>
          <a:p>
            <a:pPr algn="ctr">
              <a:lnSpc>
                <a:spcPts val="3220"/>
              </a:lnSpc>
            </a:pPr>
            <a:r>
              <a:rPr lang="en-US" sz="2300" dirty="0">
                <a:solidFill>
                  <a:srgbClr val="FFFFFF"/>
                </a:solidFill>
                <a:latin typeface="Open Sans Light"/>
              </a:rPr>
              <a:t>Mitashi Bansal A2305219684</a:t>
            </a:r>
          </a:p>
          <a:p>
            <a:pPr algn="ctr">
              <a:lnSpc>
                <a:spcPts val="3220"/>
              </a:lnSpc>
            </a:pPr>
            <a:r>
              <a:rPr lang="en-US" sz="2300" dirty="0" err="1">
                <a:solidFill>
                  <a:srgbClr val="FFFFFF"/>
                </a:solidFill>
                <a:latin typeface="Open Sans Light"/>
              </a:rPr>
              <a:t>Devangna</a:t>
            </a:r>
            <a:r>
              <a:rPr lang="en-US" sz="2300" dirty="0">
                <a:solidFill>
                  <a:srgbClr val="FFFFFF"/>
                </a:solidFill>
                <a:latin typeface="Open Sans Light"/>
              </a:rPr>
              <a:t> Jain A2305219647</a:t>
            </a:r>
          </a:p>
          <a:p>
            <a:pPr algn="ctr">
              <a:lnSpc>
                <a:spcPts val="3220"/>
              </a:lnSpc>
            </a:pPr>
            <a:r>
              <a:rPr lang="en-US" sz="2300" dirty="0">
                <a:solidFill>
                  <a:srgbClr val="FFFFFF"/>
                </a:solidFill>
                <a:latin typeface="Open Sans Light"/>
              </a:rPr>
              <a:t>Mansi Jain A2305219832</a:t>
            </a:r>
          </a:p>
          <a:p>
            <a:pPr algn="ctr">
              <a:lnSpc>
                <a:spcPts val="3220"/>
              </a:lnSpc>
            </a:pPr>
            <a:r>
              <a:rPr lang="en-US" sz="2300" dirty="0" err="1">
                <a:solidFill>
                  <a:srgbClr val="FFFFFF"/>
                </a:solidFill>
                <a:latin typeface="Open Sans Light"/>
              </a:rPr>
              <a:t>Rakshita</a:t>
            </a:r>
            <a:r>
              <a:rPr lang="en-US" sz="2300" dirty="0">
                <a:solidFill>
                  <a:srgbClr val="FFFFFF"/>
                </a:solidFill>
                <a:latin typeface="Open Sans Light"/>
              </a:rPr>
              <a:t> Singh A2305219691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568332" y="780822"/>
            <a:ext cx="9147847" cy="8725356"/>
            <a:chOff x="0" y="0"/>
            <a:chExt cx="6324600" cy="6032500"/>
          </a:xfrm>
        </p:grpSpPr>
        <p:sp>
          <p:nvSpPr>
            <p:cNvPr id="3" name="Freeform 3"/>
            <p:cNvSpPr/>
            <p:nvPr/>
          </p:nvSpPr>
          <p:spPr>
            <a:xfrm>
              <a:off x="58275" y="0"/>
              <a:ext cx="6139326" cy="5905500"/>
            </a:xfrm>
            <a:custGeom>
              <a:avLst/>
              <a:gdLst/>
              <a:ahLst/>
              <a:cxnLst/>
              <a:rect l="l" t="t" r="r" b="b"/>
              <a:pathLst>
                <a:path w="6070600" h="5778500">
                  <a:moveTo>
                    <a:pt x="0" y="0"/>
                  </a:moveTo>
                  <a:lnTo>
                    <a:pt x="6070600" y="0"/>
                  </a:lnTo>
                  <a:lnTo>
                    <a:pt x="6070600" y="5778500"/>
                  </a:lnTo>
                  <a:lnTo>
                    <a:pt x="0" y="5778500"/>
                  </a:lnTo>
                  <a:close/>
                </a:path>
              </a:pathLst>
            </a:custGeom>
            <a:blipFill>
              <a:blip r:embed="rId2"/>
              <a:stretch>
                <a:fillRect l="869" t="-14707" r="-2210" b="-27244"/>
              </a:stretch>
            </a:blipFill>
          </p:spPr>
          <p:txBody>
            <a:bodyPr/>
            <a:lstStyle/>
            <a:p>
              <a:endParaRPr lang="en-IN" dirty="0"/>
            </a:p>
          </p:txBody>
        </p:sp>
        <p:sp>
          <p:nvSpPr>
            <p:cNvPr id="4" name="Freeform 4"/>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FFFFFF"/>
            </a:solidFill>
          </p:spPr>
        </p:sp>
      </p:grpSp>
      <p:grpSp>
        <p:nvGrpSpPr>
          <p:cNvPr id="5" name="Group 5"/>
          <p:cNvGrpSpPr/>
          <p:nvPr/>
        </p:nvGrpSpPr>
        <p:grpSpPr>
          <a:xfrm rot="5400000">
            <a:off x="3917254" y="7661394"/>
            <a:ext cx="820421" cy="658872"/>
            <a:chOff x="0" y="0"/>
            <a:chExt cx="706752" cy="508000"/>
          </a:xfrm>
        </p:grpSpPr>
        <p:sp>
          <p:nvSpPr>
            <p:cNvPr id="6" name="Freeform 6"/>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FFFFFF"/>
            </a:solidFill>
          </p:spPr>
        </p:sp>
      </p:grpSp>
      <p:grpSp>
        <p:nvGrpSpPr>
          <p:cNvPr id="7" name="Group 7"/>
          <p:cNvGrpSpPr/>
          <p:nvPr/>
        </p:nvGrpSpPr>
        <p:grpSpPr>
          <a:xfrm rot="5400000">
            <a:off x="3917254" y="1109474"/>
            <a:ext cx="820421" cy="658872"/>
            <a:chOff x="0" y="0"/>
            <a:chExt cx="706752" cy="508000"/>
          </a:xfrm>
        </p:grpSpPr>
        <p:sp>
          <p:nvSpPr>
            <p:cNvPr id="8" name="Freeform 8"/>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FFFFFF"/>
            </a:solidFill>
          </p:spPr>
        </p:sp>
      </p:grpSp>
      <p:grpSp>
        <p:nvGrpSpPr>
          <p:cNvPr id="9" name="Group 9"/>
          <p:cNvGrpSpPr/>
          <p:nvPr/>
        </p:nvGrpSpPr>
        <p:grpSpPr>
          <a:xfrm rot="-10800000">
            <a:off x="641294" y="4385434"/>
            <a:ext cx="820421" cy="658872"/>
            <a:chOff x="0" y="0"/>
            <a:chExt cx="706752" cy="508000"/>
          </a:xfrm>
        </p:grpSpPr>
        <p:sp>
          <p:nvSpPr>
            <p:cNvPr id="10" name="Freeform 10"/>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FFFFFF"/>
            </a:solidFill>
          </p:spPr>
        </p:sp>
      </p:grpSp>
      <p:grpSp>
        <p:nvGrpSpPr>
          <p:cNvPr id="11" name="Group 11"/>
          <p:cNvGrpSpPr/>
          <p:nvPr/>
        </p:nvGrpSpPr>
        <p:grpSpPr>
          <a:xfrm rot="-10800000">
            <a:off x="7193213" y="4385434"/>
            <a:ext cx="820421" cy="658872"/>
            <a:chOff x="0" y="0"/>
            <a:chExt cx="706752" cy="508000"/>
          </a:xfrm>
        </p:grpSpPr>
        <p:sp>
          <p:nvSpPr>
            <p:cNvPr id="12" name="Freeform 12"/>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FFFFFF"/>
            </a:solidFill>
          </p:spPr>
        </p:sp>
      </p:grpSp>
      <p:grpSp>
        <p:nvGrpSpPr>
          <p:cNvPr id="13" name="Group 13"/>
          <p:cNvGrpSpPr/>
          <p:nvPr/>
        </p:nvGrpSpPr>
        <p:grpSpPr>
          <a:xfrm rot="7314931">
            <a:off x="2185358" y="7166162"/>
            <a:ext cx="820421" cy="658872"/>
            <a:chOff x="0" y="0"/>
            <a:chExt cx="706752" cy="508000"/>
          </a:xfrm>
        </p:grpSpPr>
        <p:sp>
          <p:nvSpPr>
            <p:cNvPr id="14" name="Freeform 14"/>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FFFFFF"/>
            </a:solidFill>
          </p:spPr>
        </p:sp>
      </p:grpSp>
      <p:grpSp>
        <p:nvGrpSpPr>
          <p:cNvPr id="15" name="Group 15"/>
          <p:cNvGrpSpPr/>
          <p:nvPr/>
        </p:nvGrpSpPr>
        <p:grpSpPr>
          <a:xfrm rot="7314931">
            <a:off x="5649150" y="1604706"/>
            <a:ext cx="820421" cy="658872"/>
            <a:chOff x="0" y="0"/>
            <a:chExt cx="706752" cy="508000"/>
          </a:xfrm>
        </p:grpSpPr>
        <p:sp>
          <p:nvSpPr>
            <p:cNvPr id="16" name="Freeform 16"/>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FFFFFF"/>
            </a:solidFill>
          </p:spPr>
        </p:sp>
      </p:grpSp>
      <p:grpSp>
        <p:nvGrpSpPr>
          <p:cNvPr id="17" name="Group 17"/>
          <p:cNvGrpSpPr/>
          <p:nvPr/>
        </p:nvGrpSpPr>
        <p:grpSpPr>
          <a:xfrm rot="-8885068">
            <a:off x="1136526" y="2653538"/>
            <a:ext cx="820421" cy="658872"/>
            <a:chOff x="0" y="0"/>
            <a:chExt cx="706752" cy="508000"/>
          </a:xfrm>
        </p:grpSpPr>
        <p:sp>
          <p:nvSpPr>
            <p:cNvPr id="18" name="Freeform 18"/>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FFFFFF"/>
            </a:solidFill>
          </p:spPr>
        </p:sp>
      </p:grpSp>
      <p:grpSp>
        <p:nvGrpSpPr>
          <p:cNvPr id="19" name="Group 19"/>
          <p:cNvGrpSpPr/>
          <p:nvPr/>
        </p:nvGrpSpPr>
        <p:grpSpPr>
          <a:xfrm rot="-8885068">
            <a:off x="6697982" y="6117330"/>
            <a:ext cx="820421" cy="658872"/>
            <a:chOff x="0" y="0"/>
            <a:chExt cx="706752" cy="508000"/>
          </a:xfrm>
        </p:grpSpPr>
        <p:sp>
          <p:nvSpPr>
            <p:cNvPr id="20" name="Freeform 20"/>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FFFFFF"/>
            </a:solidFill>
          </p:spPr>
        </p:sp>
      </p:grpSp>
      <p:grpSp>
        <p:nvGrpSpPr>
          <p:cNvPr id="21" name="Group 21"/>
          <p:cNvGrpSpPr/>
          <p:nvPr/>
        </p:nvGrpSpPr>
        <p:grpSpPr>
          <a:xfrm rot="9043094">
            <a:off x="1059880" y="5987722"/>
            <a:ext cx="820421" cy="658872"/>
            <a:chOff x="0" y="0"/>
            <a:chExt cx="706752" cy="508000"/>
          </a:xfrm>
        </p:grpSpPr>
        <p:sp>
          <p:nvSpPr>
            <p:cNvPr id="22" name="Freeform 22"/>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FFFFFF"/>
            </a:solidFill>
          </p:spPr>
        </p:sp>
      </p:grpSp>
      <p:grpSp>
        <p:nvGrpSpPr>
          <p:cNvPr id="23" name="Group 23"/>
          <p:cNvGrpSpPr/>
          <p:nvPr/>
        </p:nvGrpSpPr>
        <p:grpSpPr>
          <a:xfrm rot="9043094">
            <a:off x="6774628" y="2783147"/>
            <a:ext cx="820421" cy="658872"/>
            <a:chOff x="0" y="0"/>
            <a:chExt cx="706752" cy="508000"/>
          </a:xfrm>
        </p:grpSpPr>
        <p:sp>
          <p:nvSpPr>
            <p:cNvPr id="24" name="Freeform 24"/>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FFFFFF"/>
            </a:solidFill>
          </p:spPr>
        </p:sp>
      </p:grpSp>
      <p:grpSp>
        <p:nvGrpSpPr>
          <p:cNvPr id="25" name="Group 25"/>
          <p:cNvGrpSpPr/>
          <p:nvPr/>
        </p:nvGrpSpPr>
        <p:grpSpPr>
          <a:xfrm rot="-7156905">
            <a:off x="2314966" y="1528060"/>
            <a:ext cx="820421" cy="658872"/>
            <a:chOff x="0" y="0"/>
            <a:chExt cx="706752" cy="508000"/>
          </a:xfrm>
        </p:grpSpPr>
        <p:sp>
          <p:nvSpPr>
            <p:cNvPr id="26" name="Freeform 26"/>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FFFFFF"/>
            </a:solidFill>
          </p:spPr>
        </p:sp>
      </p:grpSp>
      <p:grpSp>
        <p:nvGrpSpPr>
          <p:cNvPr id="27" name="Group 27"/>
          <p:cNvGrpSpPr/>
          <p:nvPr/>
        </p:nvGrpSpPr>
        <p:grpSpPr>
          <a:xfrm rot="-7156905">
            <a:off x="5519541" y="7242808"/>
            <a:ext cx="820421" cy="658872"/>
            <a:chOff x="0" y="0"/>
            <a:chExt cx="706752" cy="508000"/>
          </a:xfrm>
        </p:grpSpPr>
        <p:sp>
          <p:nvSpPr>
            <p:cNvPr id="28" name="Freeform 28"/>
            <p:cNvSpPr/>
            <p:nvPr/>
          </p:nvSpPr>
          <p:spPr>
            <a:xfrm>
              <a:off x="0" y="215900"/>
              <a:ext cx="706752" cy="76200"/>
            </a:xfrm>
            <a:custGeom>
              <a:avLst/>
              <a:gdLst/>
              <a:ahLst/>
              <a:cxnLst/>
              <a:rect l="l" t="t" r="r" b="b"/>
              <a:pathLst>
                <a:path w="706752" h="76200">
                  <a:moveTo>
                    <a:pt x="0" y="0"/>
                  </a:moveTo>
                  <a:lnTo>
                    <a:pt x="706752" y="0"/>
                  </a:lnTo>
                  <a:lnTo>
                    <a:pt x="706752" y="76200"/>
                  </a:lnTo>
                  <a:lnTo>
                    <a:pt x="0" y="76200"/>
                  </a:lnTo>
                  <a:close/>
                </a:path>
              </a:pathLst>
            </a:custGeom>
            <a:solidFill>
              <a:srgbClr val="FFFFFF"/>
            </a:solidFill>
          </p:spPr>
        </p:sp>
      </p:grpSp>
      <p:sp>
        <p:nvSpPr>
          <p:cNvPr id="29" name="AutoShape 29"/>
          <p:cNvSpPr/>
          <p:nvPr/>
        </p:nvSpPr>
        <p:spPr>
          <a:xfrm flipV="1">
            <a:off x="66674" y="-1"/>
            <a:ext cx="18154652" cy="35974"/>
          </a:xfrm>
          <a:prstGeom prst="line">
            <a:avLst/>
          </a:prstGeom>
          <a:ln w="133350" cap="rnd">
            <a:solidFill>
              <a:srgbClr val="6CE5E8"/>
            </a:solidFill>
            <a:prstDash val="solid"/>
            <a:headEnd type="none" w="sm" len="sm"/>
            <a:tailEnd type="none" w="sm" len="sm"/>
          </a:ln>
        </p:spPr>
      </p:sp>
      <p:sp>
        <p:nvSpPr>
          <p:cNvPr id="30" name="AutoShape 30"/>
          <p:cNvSpPr/>
          <p:nvPr/>
        </p:nvSpPr>
        <p:spPr>
          <a:xfrm flipV="1">
            <a:off x="1" y="10251025"/>
            <a:ext cx="18122494" cy="1"/>
          </a:xfrm>
          <a:prstGeom prst="line">
            <a:avLst/>
          </a:prstGeom>
          <a:ln w="133350" cap="rnd">
            <a:solidFill>
              <a:srgbClr val="6CE5E8"/>
            </a:solidFill>
            <a:prstDash val="solid"/>
            <a:headEnd type="none" w="sm" len="sm"/>
            <a:tailEnd type="none" w="sm" len="sm"/>
          </a:ln>
        </p:spPr>
      </p:sp>
      <p:sp>
        <p:nvSpPr>
          <p:cNvPr id="31" name="AutoShape 31"/>
          <p:cNvSpPr/>
          <p:nvPr/>
        </p:nvSpPr>
        <p:spPr>
          <a:xfrm rot="-5400000">
            <a:off x="-5119542" y="5119021"/>
            <a:ext cx="10193460" cy="70549"/>
          </a:xfrm>
          <a:prstGeom prst="line">
            <a:avLst/>
          </a:prstGeom>
          <a:ln w="133350" cap="rnd">
            <a:solidFill>
              <a:srgbClr val="6CE5E8"/>
            </a:solidFill>
            <a:prstDash val="solid"/>
            <a:headEnd type="none" w="sm" len="sm"/>
            <a:tailEnd type="none" w="sm" len="sm"/>
          </a:ln>
        </p:spPr>
        <p:txBody>
          <a:bodyPr/>
          <a:lstStyle/>
          <a:p>
            <a:endParaRPr lang="en-IN" dirty="0"/>
          </a:p>
        </p:txBody>
      </p:sp>
      <p:sp>
        <p:nvSpPr>
          <p:cNvPr id="33" name="TextBox 33"/>
          <p:cNvSpPr txBox="1"/>
          <p:nvPr/>
        </p:nvSpPr>
        <p:spPr>
          <a:xfrm>
            <a:off x="2272009" y="3891622"/>
            <a:ext cx="4110911" cy="1536071"/>
          </a:xfrm>
          <a:prstGeom prst="rect">
            <a:avLst/>
          </a:prstGeom>
        </p:spPr>
        <p:txBody>
          <a:bodyPr lIns="0" tIns="0" rIns="0" bIns="0" rtlCol="0" anchor="t">
            <a:spAutoFit/>
          </a:bodyPr>
          <a:lstStyle/>
          <a:p>
            <a:pPr algn="ctr">
              <a:lnSpc>
                <a:spcPts val="12564"/>
              </a:lnSpc>
              <a:spcBef>
                <a:spcPct val="0"/>
              </a:spcBef>
            </a:pPr>
            <a:r>
              <a:rPr lang="en-US" sz="8974" spc="8" dirty="0">
                <a:solidFill>
                  <a:srgbClr val="FFFFFF"/>
                </a:solidFill>
                <a:latin typeface="Berkshire Swash"/>
              </a:rPr>
              <a:t>Strassen</a:t>
            </a:r>
          </a:p>
        </p:txBody>
      </p:sp>
      <p:sp>
        <p:nvSpPr>
          <p:cNvPr id="34" name="TextBox 34"/>
          <p:cNvSpPr txBox="1"/>
          <p:nvPr/>
        </p:nvSpPr>
        <p:spPr>
          <a:xfrm>
            <a:off x="2895385" y="3524190"/>
            <a:ext cx="2864158" cy="538882"/>
          </a:xfrm>
          <a:prstGeom prst="rect">
            <a:avLst/>
          </a:prstGeom>
        </p:spPr>
        <p:txBody>
          <a:bodyPr lIns="0" tIns="0" rIns="0" bIns="0" rtlCol="0" anchor="t">
            <a:spAutoFit/>
          </a:bodyPr>
          <a:lstStyle/>
          <a:p>
            <a:pPr algn="ctr">
              <a:lnSpc>
                <a:spcPts val="4337"/>
              </a:lnSpc>
              <a:spcBef>
                <a:spcPct val="0"/>
              </a:spcBef>
            </a:pPr>
            <a:r>
              <a:rPr lang="en-US" sz="3098" spc="226">
                <a:solidFill>
                  <a:srgbClr val="FFFFFF"/>
                </a:solidFill>
                <a:latin typeface="Josefin Sans Bold"/>
              </a:rPr>
              <a:t>BY</a:t>
            </a:r>
          </a:p>
        </p:txBody>
      </p:sp>
      <p:sp>
        <p:nvSpPr>
          <p:cNvPr id="35" name="TextBox 35"/>
          <p:cNvSpPr txBox="1"/>
          <p:nvPr/>
        </p:nvSpPr>
        <p:spPr>
          <a:xfrm>
            <a:off x="3092068" y="5503469"/>
            <a:ext cx="2837684" cy="661085"/>
          </a:xfrm>
          <a:prstGeom prst="rect">
            <a:avLst/>
          </a:prstGeom>
        </p:spPr>
        <p:txBody>
          <a:bodyPr lIns="0" tIns="0" rIns="0" bIns="0" rtlCol="0" anchor="t">
            <a:spAutoFit/>
          </a:bodyPr>
          <a:lstStyle/>
          <a:p>
            <a:pPr algn="ctr">
              <a:lnSpc>
                <a:spcPts val="2602"/>
              </a:lnSpc>
              <a:spcBef>
                <a:spcPct val="0"/>
              </a:spcBef>
            </a:pPr>
            <a:r>
              <a:rPr lang="en-US" sz="1859" spc="135" dirty="0">
                <a:solidFill>
                  <a:srgbClr val="FFFFFF"/>
                </a:solidFill>
                <a:latin typeface="Josefin Sans Regular"/>
              </a:rPr>
              <a:t>MATRIX MULTIPLICATION</a:t>
            </a:r>
          </a:p>
        </p:txBody>
      </p:sp>
      <p:sp>
        <p:nvSpPr>
          <p:cNvPr id="38" name="AutoShape 31">
            <a:extLst>
              <a:ext uri="{FF2B5EF4-FFF2-40B4-BE49-F238E27FC236}">
                <a16:creationId xmlns:a16="http://schemas.microsoft.com/office/drawing/2014/main" id="{B367F676-864B-494D-B53A-A6E17CA61F1F}"/>
              </a:ext>
            </a:extLst>
          </p:cNvPr>
          <p:cNvSpPr/>
          <p:nvPr/>
        </p:nvSpPr>
        <p:spPr>
          <a:xfrm rot="16200000">
            <a:off x="13131741" y="5147150"/>
            <a:ext cx="10179170" cy="0"/>
          </a:xfrm>
          <a:prstGeom prst="line">
            <a:avLst/>
          </a:prstGeom>
          <a:ln w="133350" cap="rnd">
            <a:solidFill>
              <a:srgbClr val="6CE5E8"/>
            </a:solidFill>
            <a:prstDash val="solid"/>
            <a:headEnd type="none" w="sm" len="sm"/>
            <a:tailEnd type="none" w="sm" len="sm"/>
          </a:ln>
        </p:spPr>
        <p:txBody>
          <a:bodyPr/>
          <a:lstStyle/>
          <a:p>
            <a:endParaRPr lang="en-IN" dirty="0"/>
          </a:p>
        </p:txBody>
      </p:sp>
    </p:spTree>
  </p:cSld>
  <p:clrMapOvr>
    <a:masterClrMapping/>
  </p:clrMapOvr>
  <mc:AlternateContent xmlns:mc="http://schemas.openxmlformats.org/markup-compatibility/2006">
    <mc:Choice xmlns:p14="http://schemas.microsoft.com/office/powerpoint/2010/main" Requires="p14">
      <p:transition spd="slow" p14:dur="1400" advClick="0" advTm="0">
        <p14:ripple/>
      </p:transition>
    </mc:Choice>
    <mc:Fallback>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336866" y="1496894"/>
            <a:ext cx="646032" cy="646032"/>
          </a:xfrm>
          <a:prstGeom prst="rect">
            <a:avLst/>
          </a:prstGeom>
        </p:spPr>
      </p:pic>
      <p:sp>
        <p:nvSpPr>
          <p:cNvPr id="4" name="TextBox 4"/>
          <p:cNvSpPr txBox="1"/>
          <p:nvPr/>
        </p:nvSpPr>
        <p:spPr>
          <a:xfrm>
            <a:off x="1028700" y="1262698"/>
            <a:ext cx="10523347" cy="1104900"/>
          </a:xfrm>
          <a:prstGeom prst="rect">
            <a:avLst/>
          </a:prstGeom>
        </p:spPr>
        <p:txBody>
          <a:bodyPr lIns="0" tIns="0" rIns="0" bIns="0" rtlCol="0" anchor="t">
            <a:spAutoFit/>
          </a:bodyPr>
          <a:lstStyle/>
          <a:p>
            <a:pPr marL="0" lvl="0" indent="0" algn="l">
              <a:lnSpc>
                <a:spcPts val="8640"/>
              </a:lnSpc>
              <a:spcBef>
                <a:spcPct val="0"/>
              </a:spcBef>
            </a:pPr>
            <a:r>
              <a:rPr lang="en-US" sz="7200" b="1" dirty="0">
                <a:solidFill>
                  <a:srgbClr val="FFFFFF"/>
                </a:solidFill>
                <a:latin typeface="+mj-lt"/>
              </a:rPr>
              <a:t>Recurrence Relation</a:t>
            </a:r>
          </a:p>
        </p:txBody>
      </p:sp>
      <p:sp>
        <p:nvSpPr>
          <p:cNvPr id="5" name="AutoShape 5"/>
          <p:cNvSpPr/>
          <p:nvPr/>
        </p:nvSpPr>
        <p:spPr>
          <a:xfrm>
            <a:off x="1028700" y="2864393"/>
            <a:ext cx="16230600" cy="0"/>
          </a:xfrm>
          <a:prstGeom prst="line">
            <a:avLst/>
          </a:prstGeom>
          <a:ln w="9525" cap="flat">
            <a:solidFill>
              <a:srgbClr val="FFFFFF"/>
            </a:solidFill>
            <a:prstDash val="solid"/>
            <a:headEnd type="none" w="sm" len="sm"/>
            <a:tailEnd type="none" w="sm" len="sm"/>
          </a:ln>
        </p:spPr>
      </p:sp>
      <p:grpSp>
        <p:nvGrpSpPr>
          <p:cNvPr id="6" name="Group 6"/>
          <p:cNvGrpSpPr/>
          <p:nvPr/>
        </p:nvGrpSpPr>
        <p:grpSpPr>
          <a:xfrm>
            <a:off x="223053" y="4276166"/>
            <a:ext cx="8380876" cy="3751375"/>
            <a:chOff x="0" y="0"/>
            <a:chExt cx="11174502" cy="5001833"/>
          </a:xfrm>
        </p:grpSpPr>
        <p:sp>
          <p:nvSpPr>
            <p:cNvPr id="7" name="TextBox 7"/>
            <p:cNvSpPr txBox="1"/>
            <p:nvPr/>
          </p:nvSpPr>
          <p:spPr>
            <a:xfrm>
              <a:off x="0" y="4334858"/>
              <a:ext cx="11174502" cy="666975"/>
            </a:xfrm>
            <a:prstGeom prst="rect">
              <a:avLst/>
            </a:prstGeom>
          </p:spPr>
          <p:txBody>
            <a:bodyPr lIns="0" tIns="0" rIns="0" bIns="0" rtlCol="0" anchor="t">
              <a:spAutoFit/>
            </a:bodyPr>
            <a:lstStyle/>
            <a:p>
              <a:pPr>
                <a:lnSpc>
                  <a:spcPts val="4097"/>
                </a:lnSpc>
              </a:pPr>
              <a:endParaRPr/>
            </a:p>
          </p:txBody>
        </p:sp>
        <p:sp>
          <p:nvSpPr>
            <p:cNvPr id="8" name="TextBox 8"/>
            <p:cNvSpPr txBox="1"/>
            <p:nvPr/>
          </p:nvSpPr>
          <p:spPr>
            <a:xfrm>
              <a:off x="0" y="0"/>
              <a:ext cx="11174502" cy="1308100"/>
            </a:xfrm>
            <a:prstGeom prst="rect">
              <a:avLst/>
            </a:prstGeom>
          </p:spPr>
          <p:txBody>
            <a:bodyPr lIns="0" tIns="0" rIns="0" bIns="0" rtlCol="0" anchor="t">
              <a:spAutoFit/>
            </a:bodyPr>
            <a:lstStyle/>
            <a:p>
              <a:pPr algn="ctr">
                <a:lnSpc>
                  <a:spcPts val="7763"/>
                </a:lnSpc>
              </a:pPr>
              <a:r>
                <a:rPr lang="en-US" sz="6469" b="1" dirty="0">
                  <a:solidFill>
                    <a:srgbClr val="6CE5E8"/>
                  </a:solidFill>
                  <a:latin typeface="+mj-lt"/>
                </a:rPr>
                <a:t>Divide &amp; Conquer</a:t>
              </a:r>
            </a:p>
          </p:txBody>
        </p:sp>
      </p:grpSp>
      <p:grpSp>
        <p:nvGrpSpPr>
          <p:cNvPr id="9" name="Group 9"/>
          <p:cNvGrpSpPr/>
          <p:nvPr/>
        </p:nvGrpSpPr>
        <p:grpSpPr>
          <a:xfrm>
            <a:off x="9144000" y="4276166"/>
            <a:ext cx="8532987" cy="3332053"/>
            <a:chOff x="0" y="0"/>
            <a:chExt cx="11377316" cy="4442738"/>
          </a:xfrm>
        </p:grpSpPr>
        <p:sp>
          <p:nvSpPr>
            <p:cNvPr id="10" name="TextBox 10"/>
            <p:cNvSpPr txBox="1"/>
            <p:nvPr/>
          </p:nvSpPr>
          <p:spPr>
            <a:xfrm>
              <a:off x="0" y="3867473"/>
              <a:ext cx="11377316" cy="575265"/>
            </a:xfrm>
            <a:prstGeom prst="rect">
              <a:avLst/>
            </a:prstGeom>
          </p:spPr>
          <p:txBody>
            <a:bodyPr lIns="0" tIns="0" rIns="0" bIns="0" rtlCol="0" anchor="t">
              <a:spAutoFit/>
            </a:bodyPr>
            <a:lstStyle/>
            <a:p>
              <a:pPr>
                <a:lnSpc>
                  <a:spcPts val="3448"/>
                </a:lnSpc>
              </a:pPr>
              <a:endParaRPr/>
            </a:p>
          </p:txBody>
        </p:sp>
        <p:sp>
          <p:nvSpPr>
            <p:cNvPr id="11" name="TextBox 11"/>
            <p:cNvSpPr txBox="1"/>
            <p:nvPr/>
          </p:nvSpPr>
          <p:spPr>
            <a:xfrm>
              <a:off x="0" y="0"/>
              <a:ext cx="11377316" cy="1308100"/>
            </a:xfrm>
            <a:prstGeom prst="rect">
              <a:avLst/>
            </a:prstGeom>
          </p:spPr>
          <p:txBody>
            <a:bodyPr lIns="0" tIns="0" rIns="0" bIns="0" rtlCol="0" anchor="t">
              <a:spAutoFit/>
            </a:bodyPr>
            <a:lstStyle/>
            <a:p>
              <a:pPr algn="ctr">
                <a:lnSpc>
                  <a:spcPts val="7764"/>
                </a:lnSpc>
              </a:pPr>
              <a:r>
                <a:rPr lang="en-US" sz="6470" b="1" dirty="0">
                  <a:solidFill>
                    <a:srgbClr val="6CE5E8"/>
                  </a:solidFill>
                  <a:latin typeface="+mj-lt"/>
                </a:rPr>
                <a:t>Strassen Algorithm</a:t>
              </a:r>
            </a:p>
          </p:txBody>
        </p:sp>
      </p:grpSp>
      <p:sp>
        <p:nvSpPr>
          <p:cNvPr id="12" name="AutoShape 12"/>
          <p:cNvSpPr/>
          <p:nvPr/>
        </p:nvSpPr>
        <p:spPr>
          <a:xfrm rot="-5400000">
            <a:off x="6078404" y="6147091"/>
            <a:ext cx="5606998" cy="0"/>
          </a:xfrm>
          <a:prstGeom prst="line">
            <a:avLst/>
          </a:prstGeom>
          <a:ln w="9525" cap="flat">
            <a:solidFill>
              <a:srgbClr val="FFFFFF"/>
            </a:solidFill>
            <a:prstDash val="solid"/>
            <a:headEnd type="none" w="sm" len="sm"/>
            <a:tailEnd type="none" w="sm" len="sm"/>
          </a:ln>
        </p:spPr>
      </p:sp>
      <p:sp>
        <p:nvSpPr>
          <p:cNvPr id="13" name="TextBox 13"/>
          <p:cNvSpPr txBox="1"/>
          <p:nvPr/>
        </p:nvSpPr>
        <p:spPr>
          <a:xfrm>
            <a:off x="223053" y="6037554"/>
            <a:ext cx="8380876" cy="979172"/>
          </a:xfrm>
          <a:prstGeom prst="rect">
            <a:avLst/>
          </a:prstGeom>
        </p:spPr>
        <p:txBody>
          <a:bodyPr lIns="0" tIns="0" rIns="0" bIns="0" rtlCol="0" anchor="t">
            <a:spAutoFit/>
          </a:bodyPr>
          <a:lstStyle/>
          <a:p>
            <a:pPr algn="ctr">
              <a:lnSpc>
                <a:spcPts val="7979"/>
              </a:lnSpc>
            </a:pPr>
            <a:r>
              <a:rPr lang="en-US" sz="5699" dirty="0">
                <a:solidFill>
                  <a:srgbClr val="FFFFFF"/>
                </a:solidFill>
                <a:latin typeface="Open Sans Light"/>
              </a:rPr>
              <a:t>T(N)=8T(N/2)+O(N^2)</a:t>
            </a:r>
          </a:p>
        </p:txBody>
      </p:sp>
      <p:sp>
        <p:nvSpPr>
          <p:cNvPr id="14" name="TextBox 14"/>
          <p:cNvSpPr txBox="1"/>
          <p:nvPr/>
        </p:nvSpPr>
        <p:spPr>
          <a:xfrm>
            <a:off x="9144000" y="5076825"/>
            <a:ext cx="8532987" cy="582295"/>
          </a:xfrm>
          <a:prstGeom prst="rect">
            <a:avLst/>
          </a:prstGeom>
        </p:spPr>
        <p:txBody>
          <a:bodyPr lIns="0" tIns="0" rIns="0" bIns="0" rtlCol="0" anchor="t">
            <a:spAutoFit/>
          </a:bodyPr>
          <a:lstStyle/>
          <a:p>
            <a:pPr>
              <a:lnSpc>
                <a:spcPts val="4759"/>
              </a:lnSpc>
            </a:pPr>
            <a:endParaRPr/>
          </a:p>
        </p:txBody>
      </p:sp>
      <p:sp>
        <p:nvSpPr>
          <p:cNvPr id="15" name="TextBox 15"/>
          <p:cNvSpPr txBox="1"/>
          <p:nvPr/>
        </p:nvSpPr>
        <p:spPr>
          <a:xfrm>
            <a:off x="9144000" y="6037554"/>
            <a:ext cx="8532987" cy="979172"/>
          </a:xfrm>
          <a:prstGeom prst="rect">
            <a:avLst/>
          </a:prstGeom>
        </p:spPr>
        <p:txBody>
          <a:bodyPr lIns="0" tIns="0" rIns="0" bIns="0" rtlCol="0" anchor="t">
            <a:spAutoFit/>
          </a:bodyPr>
          <a:lstStyle/>
          <a:p>
            <a:pPr algn="ctr">
              <a:lnSpc>
                <a:spcPts val="7979"/>
              </a:lnSpc>
            </a:pPr>
            <a:r>
              <a:rPr lang="en-US" sz="5699">
                <a:solidFill>
                  <a:srgbClr val="FFFFFF"/>
                </a:solidFill>
                <a:latin typeface="Open Sans Light"/>
              </a:rPr>
              <a:t>T(N)=7T(N/2)+O(N^2)</a:t>
            </a:r>
          </a:p>
        </p:txBody>
      </p:sp>
    </p:spTree>
  </p:cSld>
  <p:clrMapOvr>
    <a:masterClrMapping/>
  </p:clrMapOvr>
  <p:transition spd="slow" advClick="0" advTm="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pic>
        <p:nvPicPr>
          <p:cNvPr id="3" name="Picture 3"/>
          <p:cNvPicPr>
            <a:picLocks noChangeAspect="1"/>
          </p:cNvPicPr>
          <p:nvPr/>
        </p:nvPicPr>
        <p:blipFill>
          <a:blip r:embed="rId3"/>
          <a:srcRect b="30152"/>
          <a:stretch>
            <a:fillRect/>
          </a:stretch>
        </p:blipFill>
        <p:spPr>
          <a:xfrm>
            <a:off x="1201594" y="3529830"/>
            <a:ext cx="15485131" cy="4476341"/>
          </a:xfrm>
          <a:prstGeom prst="rect">
            <a:avLst/>
          </a:prstGeom>
        </p:spPr>
      </p:pic>
      <p:sp>
        <p:nvSpPr>
          <p:cNvPr id="4" name="TextBox 4"/>
          <p:cNvSpPr txBox="1"/>
          <p:nvPr/>
        </p:nvSpPr>
        <p:spPr>
          <a:xfrm>
            <a:off x="660478" y="1107747"/>
            <a:ext cx="16567362" cy="1377950"/>
          </a:xfrm>
          <a:prstGeom prst="rect">
            <a:avLst/>
          </a:prstGeom>
        </p:spPr>
        <p:txBody>
          <a:bodyPr lIns="0" tIns="0" rIns="0" bIns="0" rtlCol="0" anchor="t">
            <a:spAutoFit/>
          </a:bodyPr>
          <a:lstStyle/>
          <a:p>
            <a:pPr>
              <a:lnSpc>
                <a:spcPts val="11200"/>
              </a:lnSpc>
            </a:pPr>
            <a:r>
              <a:rPr lang="en-US" sz="8000" b="1" dirty="0">
                <a:solidFill>
                  <a:srgbClr val="FFFFFF"/>
                </a:solidFill>
                <a:latin typeface="+mj-lt"/>
              </a:rPr>
              <a:t>Divide And Conquer</a:t>
            </a:r>
          </a:p>
        </p:txBody>
      </p:sp>
    </p:spTree>
  </p:cSld>
  <p:clrMapOvr>
    <a:masterClrMapping/>
  </p:clrMapOvr>
  <p:transition spd="slow" advClick="0" advTm="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41912" b="23179"/>
          <a:stretch>
            <a:fillRect/>
          </a:stretch>
        </p:blipFill>
        <p:spPr>
          <a:xfrm>
            <a:off x="1513116" y="4188230"/>
            <a:ext cx="15261768" cy="3206285"/>
          </a:xfrm>
          <a:prstGeom prst="rect">
            <a:avLst/>
          </a:prstGeom>
        </p:spPr>
      </p:pic>
      <p:sp>
        <p:nvSpPr>
          <p:cNvPr id="4" name="TextBox 4"/>
          <p:cNvSpPr txBox="1"/>
          <p:nvPr/>
        </p:nvSpPr>
        <p:spPr>
          <a:xfrm>
            <a:off x="659475" y="866775"/>
            <a:ext cx="14738144" cy="1377950"/>
          </a:xfrm>
          <a:prstGeom prst="rect">
            <a:avLst/>
          </a:prstGeom>
        </p:spPr>
        <p:txBody>
          <a:bodyPr lIns="0" tIns="0" rIns="0" bIns="0" rtlCol="0" anchor="t">
            <a:spAutoFit/>
          </a:bodyPr>
          <a:lstStyle/>
          <a:p>
            <a:pPr>
              <a:lnSpc>
                <a:spcPts val="11200"/>
              </a:lnSpc>
            </a:pPr>
            <a:r>
              <a:rPr lang="en-US" sz="8000" b="1" dirty="0">
                <a:solidFill>
                  <a:srgbClr val="FFFFFF"/>
                </a:solidFill>
                <a:latin typeface="+mj-lt"/>
              </a:rPr>
              <a:t>Strassen's Algorithm</a:t>
            </a:r>
          </a:p>
        </p:txBody>
      </p:sp>
    </p:spTree>
  </p:cSld>
  <p:clrMapOvr>
    <a:masterClrMapping/>
  </p:clrMapOvr>
  <p:transition spd="slow" advClick="0" advTm="0">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2864393"/>
            <a:ext cx="16230600" cy="0"/>
          </a:xfrm>
          <a:prstGeom prst="line">
            <a:avLst/>
          </a:prstGeom>
          <a:ln w="9525" cap="flat">
            <a:solidFill>
              <a:srgbClr val="BDC2C5"/>
            </a:solidFill>
            <a:prstDash val="solid"/>
            <a:headEnd type="none" w="sm" len="sm"/>
            <a:tailEnd type="none" w="sm" len="sm"/>
          </a:ln>
        </p:spPr>
      </p:sp>
      <p:sp>
        <p:nvSpPr>
          <p:cNvPr id="3" name="TextBox 3"/>
          <p:cNvSpPr txBox="1"/>
          <p:nvPr/>
        </p:nvSpPr>
        <p:spPr>
          <a:xfrm>
            <a:off x="1028700" y="664118"/>
            <a:ext cx="10902893" cy="2200275"/>
          </a:xfrm>
          <a:prstGeom prst="rect">
            <a:avLst/>
          </a:prstGeom>
        </p:spPr>
        <p:txBody>
          <a:bodyPr lIns="0" tIns="0" rIns="0" bIns="0" rtlCol="0" anchor="t">
            <a:spAutoFit/>
          </a:bodyPr>
          <a:lstStyle/>
          <a:p>
            <a:pPr marL="0" lvl="0" indent="0" algn="l">
              <a:lnSpc>
                <a:spcPts val="8640"/>
              </a:lnSpc>
              <a:spcBef>
                <a:spcPct val="0"/>
              </a:spcBef>
            </a:pPr>
            <a:r>
              <a:rPr lang="en-US" sz="7200" b="1">
                <a:solidFill>
                  <a:srgbClr val="009490"/>
                </a:solidFill>
                <a:latin typeface="+mj-lt"/>
              </a:rPr>
              <a:t>Time Complexity using Master Method</a:t>
            </a:r>
          </a:p>
        </p:txBody>
      </p:sp>
      <p:grpSp>
        <p:nvGrpSpPr>
          <p:cNvPr id="4" name="Group 4"/>
          <p:cNvGrpSpPr/>
          <p:nvPr/>
        </p:nvGrpSpPr>
        <p:grpSpPr>
          <a:xfrm>
            <a:off x="6356407" y="3348355"/>
            <a:ext cx="5575187" cy="5909945"/>
            <a:chOff x="0" y="0"/>
            <a:chExt cx="1885927" cy="1999167"/>
          </a:xfrm>
        </p:grpSpPr>
        <p:sp>
          <p:nvSpPr>
            <p:cNvPr id="5" name="Freeform 5"/>
            <p:cNvSpPr/>
            <p:nvPr/>
          </p:nvSpPr>
          <p:spPr>
            <a:xfrm>
              <a:off x="0" y="0"/>
              <a:ext cx="1885927" cy="1999167"/>
            </a:xfrm>
            <a:custGeom>
              <a:avLst/>
              <a:gdLst/>
              <a:ahLst/>
              <a:cxnLst/>
              <a:rect l="l" t="t" r="r" b="b"/>
              <a:pathLst>
                <a:path w="1885927" h="1999167">
                  <a:moveTo>
                    <a:pt x="0" y="0"/>
                  </a:moveTo>
                  <a:lnTo>
                    <a:pt x="1885927" y="0"/>
                  </a:lnTo>
                  <a:lnTo>
                    <a:pt x="1885927" y="1999167"/>
                  </a:lnTo>
                  <a:lnTo>
                    <a:pt x="0" y="1999167"/>
                  </a:lnTo>
                  <a:close/>
                </a:path>
              </a:pathLst>
            </a:custGeom>
            <a:solidFill>
              <a:srgbClr val="EFF4F4"/>
            </a:solidFill>
          </p:spPr>
        </p:sp>
      </p:grpSp>
      <p:sp>
        <p:nvSpPr>
          <p:cNvPr id="6" name="TextBox 6"/>
          <p:cNvSpPr txBox="1"/>
          <p:nvPr/>
        </p:nvSpPr>
        <p:spPr>
          <a:xfrm>
            <a:off x="6889814" y="3891286"/>
            <a:ext cx="4508372" cy="2552700"/>
          </a:xfrm>
          <a:prstGeom prst="rect">
            <a:avLst/>
          </a:prstGeom>
        </p:spPr>
        <p:txBody>
          <a:bodyPr lIns="0" tIns="0" rIns="0" bIns="0" rtlCol="0" anchor="t">
            <a:spAutoFit/>
          </a:bodyPr>
          <a:lstStyle/>
          <a:p>
            <a:pPr algn="ctr">
              <a:lnSpc>
                <a:spcPts val="6720"/>
              </a:lnSpc>
            </a:pPr>
            <a:r>
              <a:rPr lang="en-US" sz="5600" b="1" dirty="0">
                <a:solidFill>
                  <a:srgbClr val="009490"/>
                </a:solidFill>
                <a:latin typeface="+mj-lt"/>
              </a:rPr>
              <a:t>Divide &amp; Conquer Method</a:t>
            </a:r>
          </a:p>
        </p:txBody>
      </p:sp>
      <p:sp>
        <p:nvSpPr>
          <p:cNvPr id="7" name="TextBox 7"/>
          <p:cNvSpPr txBox="1"/>
          <p:nvPr/>
        </p:nvSpPr>
        <p:spPr>
          <a:xfrm>
            <a:off x="12474526" y="3881868"/>
            <a:ext cx="4508372" cy="1704975"/>
          </a:xfrm>
          <a:prstGeom prst="rect">
            <a:avLst/>
          </a:prstGeom>
        </p:spPr>
        <p:txBody>
          <a:bodyPr lIns="0" tIns="0" rIns="0" bIns="0" rtlCol="0" anchor="t">
            <a:spAutoFit/>
          </a:bodyPr>
          <a:lstStyle/>
          <a:p>
            <a:pPr algn="ctr">
              <a:lnSpc>
                <a:spcPts val="6720"/>
              </a:lnSpc>
            </a:pPr>
            <a:r>
              <a:rPr lang="en-US" sz="5600" b="1">
                <a:solidFill>
                  <a:srgbClr val="009490"/>
                </a:solidFill>
                <a:latin typeface="+mj-lt"/>
              </a:rPr>
              <a:t>Strassen Algorithm</a:t>
            </a:r>
          </a:p>
        </p:txBody>
      </p:sp>
      <p:sp>
        <p:nvSpPr>
          <p:cNvPr id="8" name="TextBox 8"/>
          <p:cNvSpPr txBox="1"/>
          <p:nvPr/>
        </p:nvSpPr>
        <p:spPr>
          <a:xfrm>
            <a:off x="1305102" y="3910229"/>
            <a:ext cx="4508372" cy="1692771"/>
          </a:xfrm>
          <a:prstGeom prst="rect">
            <a:avLst/>
          </a:prstGeom>
        </p:spPr>
        <p:txBody>
          <a:bodyPr lIns="0" tIns="0" rIns="0" bIns="0" rtlCol="0" anchor="t">
            <a:spAutoFit/>
          </a:bodyPr>
          <a:lstStyle/>
          <a:p>
            <a:pPr algn="ctr">
              <a:lnSpc>
                <a:spcPts val="6600"/>
              </a:lnSpc>
            </a:pPr>
            <a:r>
              <a:rPr lang="en-US" sz="5500" b="1" dirty="0">
                <a:solidFill>
                  <a:srgbClr val="009490"/>
                </a:solidFill>
                <a:latin typeface="+mj-lt"/>
              </a:rPr>
              <a:t>Standard Algorithm</a:t>
            </a:r>
          </a:p>
        </p:txBody>
      </p:sp>
      <p:sp>
        <p:nvSpPr>
          <p:cNvPr id="9" name="TextBox 9"/>
          <p:cNvSpPr txBox="1"/>
          <p:nvPr/>
        </p:nvSpPr>
        <p:spPr>
          <a:xfrm>
            <a:off x="909265" y="6559437"/>
            <a:ext cx="4729460" cy="521334"/>
          </a:xfrm>
          <a:prstGeom prst="rect">
            <a:avLst/>
          </a:prstGeom>
        </p:spPr>
        <p:txBody>
          <a:bodyPr lIns="0" tIns="0" rIns="0" bIns="0" rtlCol="0" anchor="t">
            <a:spAutoFit/>
          </a:bodyPr>
          <a:lstStyle/>
          <a:p>
            <a:pPr algn="ctr">
              <a:lnSpc>
                <a:spcPts val="4340"/>
              </a:lnSpc>
            </a:pPr>
            <a:r>
              <a:rPr lang="en-US" sz="3100" dirty="0">
                <a:solidFill>
                  <a:srgbClr val="000000"/>
                </a:solidFill>
                <a:latin typeface="Open Sans Bold"/>
              </a:rPr>
              <a:t>Time Complexity:</a:t>
            </a:r>
            <a:r>
              <a:rPr lang="en-US" sz="3100" dirty="0">
                <a:solidFill>
                  <a:srgbClr val="000000"/>
                </a:solidFill>
                <a:latin typeface="Open Sans"/>
              </a:rPr>
              <a:t> O(n^3)</a:t>
            </a:r>
          </a:p>
        </p:txBody>
      </p:sp>
      <p:sp>
        <p:nvSpPr>
          <p:cNvPr id="10" name="TextBox 10"/>
          <p:cNvSpPr txBox="1"/>
          <p:nvPr/>
        </p:nvSpPr>
        <p:spPr>
          <a:xfrm>
            <a:off x="6770380" y="6559437"/>
            <a:ext cx="4729460" cy="521334"/>
          </a:xfrm>
          <a:prstGeom prst="rect">
            <a:avLst/>
          </a:prstGeom>
        </p:spPr>
        <p:txBody>
          <a:bodyPr lIns="0" tIns="0" rIns="0" bIns="0" rtlCol="0" anchor="t">
            <a:spAutoFit/>
          </a:bodyPr>
          <a:lstStyle/>
          <a:p>
            <a:pPr algn="ctr">
              <a:lnSpc>
                <a:spcPts val="4340"/>
              </a:lnSpc>
            </a:pPr>
            <a:r>
              <a:rPr lang="en-US" sz="3100">
                <a:solidFill>
                  <a:srgbClr val="000000"/>
                </a:solidFill>
                <a:latin typeface="Open Sans Bold"/>
              </a:rPr>
              <a:t>Time Complexity:</a:t>
            </a:r>
            <a:r>
              <a:rPr lang="en-US" sz="3100">
                <a:solidFill>
                  <a:srgbClr val="000000"/>
                </a:solidFill>
                <a:latin typeface="Open Sans"/>
              </a:rPr>
              <a:t> O(n^3)</a:t>
            </a:r>
          </a:p>
        </p:txBody>
      </p:sp>
      <p:sp>
        <p:nvSpPr>
          <p:cNvPr id="11" name="TextBox 11"/>
          <p:cNvSpPr txBox="1"/>
          <p:nvPr/>
        </p:nvSpPr>
        <p:spPr>
          <a:xfrm>
            <a:off x="12063530" y="6559437"/>
            <a:ext cx="5851029" cy="521334"/>
          </a:xfrm>
          <a:prstGeom prst="rect">
            <a:avLst/>
          </a:prstGeom>
        </p:spPr>
        <p:txBody>
          <a:bodyPr lIns="0" tIns="0" rIns="0" bIns="0" rtlCol="0" anchor="t">
            <a:spAutoFit/>
          </a:bodyPr>
          <a:lstStyle/>
          <a:p>
            <a:pPr algn="ctr">
              <a:lnSpc>
                <a:spcPts val="4340"/>
              </a:lnSpc>
            </a:pPr>
            <a:r>
              <a:rPr lang="en-US" sz="3100">
                <a:solidFill>
                  <a:srgbClr val="000000"/>
                </a:solidFill>
                <a:latin typeface="Open Sans Bold"/>
              </a:rPr>
              <a:t>Time Complexity:</a:t>
            </a:r>
            <a:r>
              <a:rPr lang="en-US" sz="3100">
                <a:solidFill>
                  <a:srgbClr val="000000"/>
                </a:solidFill>
                <a:latin typeface="Open Sans"/>
              </a:rPr>
              <a:t> O(n^2.8074))</a:t>
            </a:r>
          </a:p>
        </p:txBody>
      </p:sp>
    </p:spTree>
  </p:cSld>
  <p:clrMapOvr>
    <a:masterClrMapping/>
  </p:clrMapOvr>
  <mc:AlternateContent xmlns:mc="http://schemas.openxmlformats.org/markup-compatibility/2006">
    <mc:Choice xmlns:p14="http://schemas.microsoft.com/office/powerpoint/2010/main" Requires="p14">
      <p:transition spd="slow" p14:dur="800" advClick="0" advTm="0">
        <p:circle/>
      </p:transition>
    </mc:Choice>
    <mc:Fallback>
      <p:transition spd="slow" advClick="0" advTm="0">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409855" y="1584280"/>
            <a:ext cx="11339252" cy="7149228"/>
          </a:xfrm>
          <a:prstGeom prst="rect">
            <a:avLst/>
          </a:prstGeom>
        </p:spPr>
      </p:pic>
      <p:grpSp>
        <p:nvGrpSpPr>
          <p:cNvPr id="3" name="Group 3"/>
          <p:cNvGrpSpPr/>
          <p:nvPr/>
        </p:nvGrpSpPr>
        <p:grpSpPr>
          <a:xfrm>
            <a:off x="371467" y="2188527"/>
            <a:ext cx="5575187" cy="5909945"/>
            <a:chOff x="0" y="0"/>
            <a:chExt cx="1885927" cy="1999167"/>
          </a:xfrm>
        </p:grpSpPr>
        <p:sp>
          <p:nvSpPr>
            <p:cNvPr id="4" name="Freeform 4"/>
            <p:cNvSpPr/>
            <p:nvPr/>
          </p:nvSpPr>
          <p:spPr>
            <a:xfrm>
              <a:off x="0" y="0"/>
              <a:ext cx="1885927" cy="1999167"/>
            </a:xfrm>
            <a:custGeom>
              <a:avLst/>
              <a:gdLst/>
              <a:ahLst/>
              <a:cxnLst/>
              <a:rect l="l" t="t" r="r" b="b"/>
              <a:pathLst>
                <a:path w="1885927" h="1999167">
                  <a:moveTo>
                    <a:pt x="0" y="0"/>
                  </a:moveTo>
                  <a:lnTo>
                    <a:pt x="1885927" y="0"/>
                  </a:lnTo>
                  <a:lnTo>
                    <a:pt x="1885927" y="1999167"/>
                  </a:lnTo>
                  <a:lnTo>
                    <a:pt x="0" y="1999167"/>
                  </a:lnTo>
                  <a:close/>
                </a:path>
              </a:pathLst>
            </a:custGeom>
            <a:solidFill>
              <a:srgbClr val="EFF4F4"/>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150231" y="6093389"/>
            <a:ext cx="628081" cy="649332"/>
          </a:xfrm>
          <a:prstGeom prst="rect">
            <a:avLst/>
          </a:prstGeom>
        </p:spPr>
      </p:pic>
      <p:sp>
        <p:nvSpPr>
          <p:cNvPr id="6" name="TextBox 6"/>
          <p:cNvSpPr txBox="1"/>
          <p:nvPr/>
        </p:nvSpPr>
        <p:spPr>
          <a:xfrm>
            <a:off x="1028700" y="3476625"/>
            <a:ext cx="4508372" cy="1692771"/>
          </a:xfrm>
          <a:prstGeom prst="rect">
            <a:avLst/>
          </a:prstGeom>
        </p:spPr>
        <p:txBody>
          <a:bodyPr lIns="0" tIns="0" rIns="0" bIns="0" rtlCol="0" anchor="t">
            <a:spAutoFit/>
          </a:bodyPr>
          <a:lstStyle/>
          <a:p>
            <a:pPr algn="ctr">
              <a:lnSpc>
                <a:spcPts val="6600"/>
              </a:lnSpc>
            </a:pPr>
            <a:r>
              <a:rPr lang="en-US" sz="5500" b="1" dirty="0">
                <a:solidFill>
                  <a:srgbClr val="009490"/>
                </a:solidFill>
                <a:latin typeface="+mj-lt"/>
              </a:rPr>
              <a:t>Standard Algorithm</a:t>
            </a:r>
          </a:p>
        </p:txBody>
      </p:sp>
      <p:sp>
        <p:nvSpPr>
          <p:cNvPr id="7" name="TextBox 7"/>
          <p:cNvSpPr txBox="1"/>
          <p:nvPr/>
        </p:nvSpPr>
        <p:spPr>
          <a:xfrm>
            <a:off x="918156" y="5877671"/>
            <a:ext cx="4729460" cy="521334"/>
          </a:xfrm>
          <a:prstGeom prst="rect">
            <a:avLst/>
          </a:prstGeom>
        </p:spPr>
        <p:txBody>
          <a:bodyPr lIns="0" tIns="0" rIns="0" bIns="0" rtlCol="0" anchor="t">
            <a:spAutoFit/>
          </a:bodyPr>
          <a:lstStyle/>
          <a:p>
            <a:pPr algn="ctr">
              <a:lnSpc>
                <a:spcPts val="4340"/>
              </a:lnSpc>
            </a:pPr>
            <a:r>
              <a:rPr lang="en-US" sz="3100">
                <a:solidFill>
                  <a:srgbClr val="000000"/>
                </a:solidFill>
                <a:latin typeface="Open Sans Bold"/>
              </a:rPr>
              <a:t>Time Complexity:</a:t>
            </a:r>
            <a:r>
              <a:rPr lang="en-US" sz="3100">
                <a:solidFill>
                  <a:srgbClr val="000000"/>
                </a:solidFill>
                <a:latin typeface="Open Sans"/>
              </a:rPr>
              <a:t> O(n^3)</a:t>
            </a:r>
          </a:p>
        </p:txBody>
      </p:sp>
    </p:spTree>
  </p:cSld>
  <p:clrMapOvr>
    <a:masterClrMapping/>
  </p:clrMapOvr>
  <p:transition spd="med" advClick="0" advTm="0">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1467" y="2188527"/>
            <a:ext cx="5575187" cy="5909945"/>
            <a:chOff x="0" y="0"/>
            <a:chExt cx="1885927" cy="1999167"/>
          </a:xfrm>
        </p:grpSpPr>
        <p:sp>
          <p:nvSpPr>
            <p:cNvPr id="3" name="Freeform 3"/>
            <p:cNvSpPr/>
            <p:nvPr/>
          </p:nvSpPr>
          <p:spPr>
            <a:xfrm>
              <a:off x="0" y="0"/>
              <a:ext cx="1885927" cy="1999167"/>
            </a:xfrm>
            <a:custGeom>
              <a:avLst/>
              <a:gdLst/>
              <a:ahLst/>
              <a:cxnLst/>
              <a:rect l="l" t="t" r="r" b="b"/>
              <a:pathLst>
                <a:path w="1885927" h="1999167">
                  <a:moveTo>
                    <a:pt x="0" y="0"/>
                  </a:moveTo>
                  <a:lnTo>
                    <a:pt x="1885927" y="0"/>
                  </a:lnTo>
                  <a:lnTo>
                    <a:pt x="1885927" y="1999167"/>
                  </a:lnTo>
                  <a:lnTo>
                    <a:pt x="0" y="1999167"/>
                  </a:lnTo>
                  <a:close/>
                </a:path>
              </a:pathLst>
            </a:custGeom>
            <a:solidFill>
              <a:srgbClr val="EFF4F4"/>
            </a:solidFill>
          </p:spPr>
        </p:sp>
      </p:grpSp>
      <p:pic>
        <p:nvPicPr>
          <p:cNvPr id="4" name="Picture 4"/>
          <p:cNvPicPr>
            <a:picLocks noChangeAspect="1"/>
          </p:cNvPicPr>
          <p:nvPr/>
        </p:nvPicPr>
        <p:blipFill>
          <a:blip r:embed="rId2"/>
          <a:srcRect l="2942" t="752" r="2117"/>
          <a:stretch>
            <a:fillRect/>
          </a:stretch>
        </p:blipFill>
        <p:spPr>
          <a:xfrm>
            <a:off x="6305663" y="1066177"/>
            <a:ext cx="11583871" cy="8632987"/>
          </a:xfrm>
          <a:prstGeom prst="rect">
            <a:avLst/>
          </a:prstGeom>
        </p:spPr>
      </p:pic>
      <p:sp>
        <p:nvSpPr>
          <p:cNvPr id="5" name="TextBox 5"/>
          <p:cNvSpPr txBox="1"/>
          <p:nvPr/>
        </p:nvSpPr>
        <p:spPr>
          <a:xfrm>
            <a:off x="400058" y="3683056"/>
            <a:ext cx="5537072" cy="1692771"/>
          </a:xfrm>
          <a:prstGeom prst="rect">
            <a:avLst/>
          </a:prstGeom>
        </p:spPr>
        <p:txBody>
          <a:bodyPr lIns="0" tIns="0" rIns="0" bIns="0" rtlCol="0" anchor="t">
            <a:spAutoFit/>
          </a:bodyPr>
          <a:lstStyle/>
          <a:p>
            <a:pPr algn="ctr">
              <a:lnSpc>
                <a:spcPts val="6600"/>
              </a:lnSpc>
            </a:pPr>
            <a:r>
              <a:rPr lang="en-US" sz="5500" b="1" dirty="0">
                <a:solidFill>
                  <a:srgbClr val="009490"/>
                </a:solidFill>
                <a:latin typeface="+mj-lt"/>
              </a:rPr>
              <a:t>Divide &amp; Conquer Method</a:t>
            </a:r>
          </a:p>
        </p:txBody>
      </p:sp>
      <p:sp>
        <p:nvSpPr>
          <p:cNvPr id="6" name="TextBox 6"/>
          <p:cNvSpPr txBox="1"/>
          <p:nvPr/>
        </p:nvSpPr>
        <p:spPr>
          <a:xfrm>
            <a:off x="918156" y="5877671"/>
            <a:ext cx="4729460" cy="521334"/>
          </a:xfrm>
          <a:prstGeom prst="rect">
            <a:avLst/>
          </a:prstGeom>
        </p:spPr>
        <p:txBody>
          <a:bodyPr lIns="0" tIns="0" rIns="0" bIns="0" rtlCol="0" anchor="t">
            <a:spAutoFit/>
          </a:bodyPr>
          <a:lstStyle/>
          <a:p>
            <a:pPr algn="ctr">
              <a:lnSpc>
                <a:spcPts val="4340"/>
              </a:lnSpc>
            </a:pPr>
            <a:r>
              <a:rPr lang="en-US" sz="3100">
                <a:solidFill>
                  <a:srgbClr val="000000"/>
                </a:solidFill>
                <a:latin typeface="Open Sans Bold"/>
              </a:rPr>
              <a:t>Time Complexity:</a:t>
            </a:r>
            <a:r>
              <a:rPr lang="en-US" sz="3100">
                <a:solidFill>
                  <a:srgbClr val="000000"/>
                </a:solidFill>
                <a:latin typeface="Open Sans"/>
              </a:rPr>
              <a:t> O(n^3)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1467" y="2188527"/>
            <a:ext cx="5575187" cy="5909945"/>
            <a:chOff x="0" y="0"/>
            <a:chExt cx="1885927" cy="1999167"/>
          </a:xfrm>
        </p:grpSpPr>
        <p:sp>
          <p:nvSpPr>
            <p:cNvPr id="3" name="Freeform 3"/>
            <p:cNvSpPr/>
            <p:nvPr/>
          </p:nvSpPr>
          <p:spPr>
            <a:xfrm>
              <a:off x="0" y="0"/>
              <a:ext cx="1885927" cy="1999167"/>
            </a:xfrm>
            <a:custGeom>
              <a:avLst/>
              <a:gdLst/>
              <a:ahLst/>
              <a:cxnLst/>
              <a:rect l="l" t="t" r="r" b="b"/>
              <a:pathLst>
                <a:path w="1885927" h="1999167">
                  <a:moveTo>
                    <a:pt x="0" y="0"/>
                  </a:moveTo>
                  <a:lnTo>
                    <a:pt x="1885927" y="0"/>
                  </a:lnTo>
                  <a:lnTo>
                    <a:pt x="1885927" y="1999167"/>
                  </a:lnTo>
                  <a:lnTo>
                    <a:pt x="0" y="1999167"/>
                  </a:lnTo>
                  <a:close/>
                </a:path>
              </a:pathLst>
            </a:custGeom>
            <a:solidFill>
              <a:srgbClr val="EFF4F4"/>
            </a:solidFill>
          </p:spPr>
        </p:sp>
      </p:grpSp>
      <p:pic>
        <p:nvPicPr>
          <p:cNvPr id="4" name="Picture 4"/>
          <p:cNvPicPr>
            <a:picLocks noChangeAspect="1"/>
          </p:cNvPicPr>
          <p:nvPr/>
        </p:nvPicPr>
        <p:blipFill>
          <a:blip r:embed="rId2"/>
          <a:srcRect r="12212"/>
          <a:stretch>
            <a:fillRect/>
          </a:stretch>
        </p:blipFill>
        <p:spPr>
          <a:xfrm>
            <a:off x="6213893" y="839263"/>
            <a:ext cx="11819719" cy="8419037"/>
          </a:xfrm>
          <a:prstGeom prst="rect">
            <a:avLst/>
          </a:prstGeom>
        </p:spPr>
      </p:pic>
      <p:sp>
        <p:nvSpPr>
          <p:cNvPr id="5" name="TextBox 5"/>
          <p:cNvSpPr txBox="1"/>
          <p:nvPr/>
        </p:nvSpPr>
        <p:spPr>
          <a:xfrm>
            <a:off x="918156" y="3373409"/>
            <a:ext cx="4508372" cy="2539157"/>
          </a:xfrm>
          <a:prstGeom prst="rect">
            <a:avLst/>
          </a:prstGeom>
        </p:spPr>
        <p:txBody>
          <a:bodyPr lIns="0" tIns="0" rIns="0" bIns="0" rtlCol="0" anchor="t">
            <a:spAutoFit/>
          </a:bodyPr>
          <a:lstStyle/>
          <a:p>
            <a:pPr algn="ctr">
              <a:lnSpc>
                <a:spcPts val="6600"/>
              </a:lnSpc>
            </a:pPr>
            <a:r>
              <a:rPr lang="en-US" sz="5500" b="1" dirty="0">
                <a:solidFill>
                  <a:srgbClr val="009490"/>
                </a:solidFill>
                <a:latin typeface="+mj-lt"/>
              </a:rPr>
              <a:t>Strassen Matrix Multiplication </a:t>
            </a:r>
          </a:p>
        </p:txBody>
      </p:sp>
      <p:sp>
        <p:nvSpPr>
          <p:cNvPr id="6" name="TextBox 6"/>
          <p:cNvSpPr txBox="1"/>
          <p:nvPr/>
        </p:nvSpPr>
        <p:spPr>
          <a:xfrm>
            <a:off x="529973" y="6334916"/>
            <a:ext cx="5284738" cy="481329"/>
          </a:xfrm>
          <a:prstGeom prst="rect">
            <a:avLst/>
          </a:prstGeom>
        </p:spPr>
        <p:txBody>
          <a:bodyPr lIns="0" tIns="0" rIns="0" bIns="0" rtlCol="0" anchor="t">
            <a:spAutoFit/>
          </a:bodyPr>
          <a:lstStyle/>
          <a:p>
            <a:pPr algn="ctr">
              <a:lnSpc>
                <a:spcPts val="3920"/>
              </a:lnSpc>
            </a:pPr>
            <a:r>
              <a:rPr lang="en-US" sz="2800">
                <a:solidFill>
                  <a:srgbClr val="000000"/>
                </a:solidFill>
                <a:latin typeface="Open Sans Bold"/>
              </a:rPr>
              <a:t>Time Complexity:</a:t>
            </a:r>
            <a:r>
              <a:rPr lang="en-US" sz="2800">
                <a:solidFill>
                  <a:srgbClr val="000000"/>
                </a:solidFill>
                <a:latin typeface="Open Sans"/>
              </a:rPr>
              <a:t> O(n^2.8074))</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5986437"/>
            <a:ext cx="16230600" cy="0"/>
          </a:xfrm>
          <a:prstGeom prst="line">
            <a:avLst/>
          </a:prstGeom>
          <a:ln w="38100" cap="rnd">
            <a:solidFill>
              <a:srgbClr val="009490"/>
            </a:solidFill>
            <a:prstDash val="solid"/>
            <a:headEnd type="oval" w="lg" len="lg"/>
            <a:tailEnd type="oval" w="lg" len="lg"/>
          </a:ln>
        </p:spPr>
      </p:sp>
      <p:sp>
        <p:nvSpPr>
          <p:cNvPr id="3" name="AutoShape 3"/>
          <p:cNvSpPr/>
          <p:nvPr/>
        </p:nvSpPr>
        <p:spPr>
          <a:xfrm>
            <a:off x="-132159" y="0"/>
            <a:ext cx="18552319" cy="2578894"/>
          </a:xfrm>
          <a:prstGeom prst="rect">
            <a:avLst/>
          </a:prstGeom>
          <a:solidFill>
            <a:srgbClr val="000000"/>
          </a:solidFill>
        </p:spPr>
      </p:sp>
      <p:grpSp>
        <p:nvGrpSpPr>
          <p:cNvPr id="4" name="Group 4"/>
          <p:cNvGrpSpPr/>
          <p:nvPr/>
        </p:nvGrpSpPr>
        <p:grpSpPr>
          <a:xfrm>
            <a:off x="1437737" y="3204845"/>
            <a:ext cx="4849950" cy="2472560"/>
            <a:chOff x="0" y="-9525"/>
            <a:chExt cx="6466600" cy="3296747"/>
          </a:xfrm>
        </p:grpSpPr>
        <p:sp>
          <p:nvSpPr>
            <p:cNvPr id="5" name="TextBox 5"/>
            <p:cNvSpPr txBox="1"/>
            <p:nvPr/>
          </p:nvSpPr>
          <p:spPr>
            <a:xfrm>
              <a:off x="0" y="1493246"/>
              <a:ext cx="6466600" cy="744735"/>
            </a:xfrm>
            <a:prstGeom prst="rect">
              <a:avLst/>
            </a:prstGeom>
          </p:spPr>
          <p:txBody>
            <a:bodyPr wrap="square" lIns="0" tIns="0" rIns="0" bIns="0" rtlCol="0" anchor="t">
              <a:spAutoFit/>
            </a:bodyPr>
            <a:lstStyle/>
            <a:p>
              <a:pPr>
                <a:lnSpc>
                  <a:spcPts val="4459"/>
                </a:lnSpc>
              </a:pPr>
              <a:r>
                <a:rPr lang="en-US" sz="3715" dirty="0">
                  <a:solidFill>
                    <a:srgbClr val="009490"/>
                  </a:solidFill>
                  <a:latin typeface="+mj-lt"/>
                </a:rPr>
                <a:t>Time complexity: O(n²)</a:t>
              </a:r>
            </a:p>
          </p:txBody>
        </p:sp>
        <p:sp>
          <p:nvSpPr>
            <p:cNvPr id="6" name="TextBox 6"/>
            <p:cNvSpPr txBox="1"/>
            <p:nvPr/>
          </p:nvSpPr>
          <p:spPr>
            <a:xfrm>
              <a:off x="0" y="-9525"/>
              <a:ext cx="6466600" cy="1055963"/>
            </a:xfrm>
            <a:prstGeom prst="rect">
              <a:avLst/>
            </a:prstGeom>
          </p:spPr>
          <p:txBody>
            <a:bodyPr lIns="0" tIns="0" rIns="0" bIns="0" rtlCol="0" anchor="t">
              <a:spAutoFit/>
            </a:bodyPr>
            <a:lstStyle/>
            <a:p>
              <a:pPr>
                <a:lnSpc>
                  <a:spcPts val="6203"/>
                </a:lnSpc>
              </a:pPr>
              <a:r>
                <a:rPr lang="en-US" sz="5169" b="1" dirty="0">
                  <a:solidFill>
                    <a:srgbClr val="009490"/>
                  </a:solidFill>
                  <a:latin typeface="+mj-lt"/>
                </a:rPr>
                <a:t>Worst Case</a:t>
              </a:r>
            </a:p>
          </p:txBody>
        </p:sp>
        <p:sp>
          <p:nvSpPr>
            <p:cNvPr id="7" name="TextBox 7"/>
            <p:cNvSpPr txBox="1"/>
            <p:nvPr/>
          </p:nvSpPr>
          <p:spPr>
            <a:xfrm>
              <a:off x="0" y="2718690"/>
              <a:ext cx="6466600" cy="568532"/>
            </a:xfrm>
            <a:prstGeom prst="rect">
              <a:avLst/>
            </a:prstGeom>
          </p:spPr>
          <p:txBody>
            <a:bodyPr lIns="0" tIns="0" rIns="0" bIns="0" rtlCol="0" anchor="t">
              <a:spAutoFit/>
            </a:bodyPr>
            <a:lstStyle/>
            <a:p>
              <a:pPr>
                <a:lnSpc>
                  <a:spcPts val="3780"/>
                </a:lnSpc>
              </a:pPr>
              <a:endParaRPr b="1">
                <a:latin typeface="+mj-lt"/>
              </a:endParaRPr>
            </a:p>
          </p:txBody>
        </p:sp>
      </p:grpSp>
      <p:grpSp>
        <p:nvGrpSpPr>
          <p:cNvPr id="8" name="Group 8"/>
          <p:cNvGrpSpPr/>
          <p:nvPr/>
        </p:nvGrpSpPr>
        <p:grpSpPr>
          <a:xfrm>
            <a:off x="6287687" y="6336130"/>
            <a:ext cx="4736197" cy="3082897"/>
            <a:chOff x="0" y="0"/>
            <a:chExt cx="6314929" cy="4110530"/>
          </a:xfrm>
        </p:grpSpPr>
        <p:sp>
          <p:nvSpPr>
            <p:cNvPr id="9" name="TextBox 9"/>
            <p:cNvSpPr txBox="1"/>
            <p:nvPr/>
          </p:nvSpPr>
          <p:spPr>
            <a:xfrm>
              <a:off x="0" y="1644543"/>
              <a:ext cx="6314929" cy="1480405"/>
            </a:xfrm>
            <a:prstGeom prst="rect">
              <a:avLst/>
            </a:prstGeom>
          </p:spPr>
          <p:txBody>
            <a:bodyPr lIns="0" tIns="0" rIns="0" bIns="0" rtlCol="0" anchor="t">
              <a:spAutoFit/>
            </a:bodyPr>
            <a:lstStyle/>
            <a:p>
              <a:pPr>
                <a:lnSpc>
                  <a:spcPts val="4354"/>
                </a:lnSpc>
              </a:pPr>
              <a:r>
                <a:rPr lang="en-US" sz="3628" dirty="0">
                  <a:solidFill>
                    <a:srgbClr val="009490"/>
                  </a:solidFill>
                  <a:latin typeface="+mj-lt"/>
                </a:rPr>
                <a:t>Time complexity:</a:t>
              </a:r>
            </a:p>
            <a:p>
              <a:pPr>
                <a:lnSpc>
                  <a:spcPts val="4354"/>
                </a:lnSpc>
              </a:pPr>
              <a:r>
                <a:rPr lang="en-US" sz="3628" dirty="0">
                  <a:solidFill>
                    <a:srgbClr val="009490"/>
                  </a:solidFill>
                  <a:latin typeface="+mj-lt"/>
                </a:rPr>
                <a:t>O(n log n)</a:t>
              </a:r>
            </a:p>
          </p:txBody>
        </p:sp>
        <p:sp>
          <p:nvSpPr>
            <p:cNvPr id="10" name="TextBox 10"/>
            <p:cNvSpPr txBox="1"/>
            <p:nvPr/>
          </p:nvSpPr>
          <p:spPr>
            <a:xfrm>
              <a:off x="0" y="0"/>
              <a:ext cx="6314929" cy="1021895"/>
            </a:xfrm>
            <a:prstGeom prst="rect">
              <a:avLst/>
            </a:prstGeom>
          </p:spPr>
          <p:txBody>
            <a:bodyPr lIns="0" tIns="0" rIns="0" bIns="0" rtlCol="0" anchor="t">
              <a:spAutoFit/>
            </a:bodyPr>
            <a:lstStyle/>
            <a:p>
              <a:pPr>
                <a:lnSpc>
                  <a:spcPts val="6058"/>
                </a:lnSpc>
              </a:pPr>
              <a:r>
                <a:rPr lang="en-US" sz="5048" b="1">
                  <a:solidFill>
                    <a:srgbClr val="009490"/>
                  </a:solidFill>
                  <a:latin typeface="+mj-lt"/>
                </a:rPr>
                <a:t>Average Case</a:t>
              </a:r>
            </a:p>
          </p:txBody>
        </p:sp>
        <p:sp>
          <p:nvSpPr>
            <p:cNvPr id="11" name="TextBox 11"/>
            <p:cNvSpPr txBox="1"/>
            <p:nvPr/>
          </p:nvSpPr>
          <p:spPr>
            <a:xfrm>
              <a:off x="0" y="3554822"/>
              <a:ext cx="6314929" cy="555708"/>
            </a:xfrm>
            <a:prstGeom prst="rect">
              <a:avLst/>
            </a:prstGeom>
          </p:spPr>
          <p:txBody>
            <a:bodyPr lIns="0" tIns="0" rIns="0" bIns="0" rtlCol="0" anchor="t">
              <a:spAutoFit/>
            </a:bodyPr>
            <a:lstStyle/>
            <a:p>
              <a:pPr>
                <a:lnSpc>
                  <a:spcPts val="3691"/>
                </a:lnSpc>
              </a:pPr>
              <a:endParaRPr b="1">
                <a:latin typeface="+mj-lt"/>
              </a:endParaRPr>
            </a:p>
          </p:txBody>
        </p:sp>
      </p:grpSp>
      <p:grpSp>
        <p:nvGrpSpPr>
          <p:cNvPr id="12" name="Group 12"/>
          <p:cNvGrpSpPr/>
          <p:nvPr/>
        </p:nvGrpSpPr>
        <p:grpSpPr>
          <a:xfrm>
            <a:off x="11023884" y="3211989"/>
            <a:ext cx="5187211" cy="2844927"/>
            <a:chOff x="0" y="0"/>
            <a:chExt cx="6916282" cy="3793237"/>
          </a:xfrm>
        </p:grpSpPr>
        <p:sp>
          <p:nvSpPr>
            <p:cNvPr id="13" name="TextBox 13"/>
            <p:cNvSpPr txBox="1"/>
            <p:nvPr/>
          </p:nvSpPr>
          <p:spPr>
            <a:xfrm>
              <a:off x="0" y="1180026"/>
              <a:ext cx="6916282" cy="2036029"/>
            </a:xfrm>
            <a:prstGeom prst="rect">
              <a:avLst/>
            </a:prstGeom>
          </p:spPr>
          <p:txBody>
            <a:bodyPr lIns="0" tIns="0" rIns="0" bIns="0" rtlCol="0" anchor="t">
              <a:spAutoFit/>
            </a:bodyPr>
            <a:lstStyle/>
            <a:p>
              <a:pPr>
                <a:lnSpc>
                  <a:spcPts val="4354"/>
                </a:lnSpc>
              </a:pPr>
              <a:r>
                <a:rPr lang="en-US" sz="3720" dirty="0">
                  <a:solidFill>
                    <a:srgbClr val="009490"/>
                  </a:solidFill>
                  <a:latin typeface="+mj-lt"/>
                </a:rPr>
                <a:t>Time complexity:</a:t>
              </a:r>
            </a:p>
            <a:p>
              <a:pPr>
                <a:lnSpc>
                  <a:spcPts val="4354"/>
                </a:lnSpc>
              </a:pPr>
              <a:r>
                <a:rPr lang="en-US" sz="3720" dirty="0">
                  <a:solidFill>
                    <a:srgbClr val="009490"/>
                  </a:solidFill>
                  <a:latin typeface="+mj-lt"/>
                </a:rPr>
                <a:t>O(n log n)</a:t>
              </a:r>
            </a:p>
            <a:p>
              <a:pPr>
                <a:lnSpc>
                  <a:spcPts val="3552"/>
                </a:lnSpc>
              </a:pPr>
              <a:endParaRPr lang="en-US" sz="1544" b="1" dirty="0">
                <a:solidFill>
                  <a:srgbClr val="009490"/>
                </a:solidFill>
                <a:latin typeface="+mj-lt"/>
              </a:endParaRPr>
            </a:p>
          </p:txBody>
        </p:sp>
        <p:sp>
          <p:nvSpPr>
            <p:cNvPr id="14" name="TextBox 14"/>
            <p:cNvSpPr txBox="1"/>
            <p:nvPr/>
          </p:nvSpPr>
          <p:spPr>
            <a:xfrm>
              <a:off x="0" y="0"/>
              <a:ext cx="6871893" cy="861775"/>
            </a:xfrm>
            <a:prstGeom prst="rect">
              <a:avLst/>
            </a:prstGeom>
          </p:spPr>
          <p:txBody>
            <a:bodyPr lIns="0" tIns="0" rIns="0" bIns="0" rtlCol="0" anchor="t">
              <a:spAutoFit/>
            </a:bodyPr>
            <a:lstStyle/>
            <a:p>
              <a:pPr>
                <a:lnSpc>
                  <a:spcPts val="4942"/>
                </a:lnSpc>
              </a:pPr>
              <a:r>
                <a:rPr lang="en-US" sz="5170" b="1" dirty="0">
                  <a:solidFill>
                    <a:srgbClr val="009490"/>
                  </a:solidFill>
                  <a:latin typeface="+mj-lt"/>
                </a:rPr>
                <a:t>Best</a:t>
              </a:r>
              <a:r>
                <a:rPr lang="en-US" sz="4118" b="1" dirty="0">
                  <a:solidFill>
                    <a:srgbClr val="009490"/>
                  </a:solidFill>
                  <a:latin typeface="+mj-lt"/>
                </a:rPr>
                <a:t> </a:t>
              </a:r>
              <a:r>
                <a:rPr lang="en-US" sz="5170" b="1" dirty="0">
                  <a:solidFill>
                    <a:srgbClr val="009490"/>
                  </a:solidFill>
                  <a:latin typeface="+mj-lt"/>
                </a:rPr>
                <a:t>Case</a:t>
              </a:r>
            </a:p>
          </p:txBody>
        </p:sp>
        <p:sp>
          <p:nvSpPr>
            <p:cNvPr id="15" name="TextBox 15"/>
            <p:cNvSpPr txBox="1"/>
            <p:nvPr/>
          </p:nvSpPr>
          <p:spPr>
            <a:xfrm>
              <a:off x="44389" y="3327297"/>
              <a:ext cx="6827503" cy="465940"/>
            </a:xfrm>
            <a:prstGeom prst="rect">
              <a:avLst/>
            </a:prstGeom>
          </p:spPr>
          <p:txBody>
            <a:bodyPr lIns="0" tIns="0" rIns="0" bIns="0" rtlCol="0" anchor="t">
              <a:spAutoFit/>
            </a:bodyPr>
            <a:lstStyle/>
            <a:p>
              <a:pPr>
                <a:lnSpc>
                  <a:spcPts val="3011"/>
                </a:lnSpc>
              </a:pPr>
              <a:endParaRPr b="1">
                <a:latin typeface="+mj-lt"/>
              </a:endParaRPr>
            </a:p>
          </p:txBody>
        </p:sp>
      </p:grpSp>
      <p:sp>
        <p:nvSpPr>
          <p:cNvPr id="16" name="TextBox 16"/>
          <p:cNvSpPr txBox="1"/>
          <p:nvPr/>
        </p:nvSpPr>
        <p:spPr>
          <a:xfrm>
            <a:off x="533400" y="601352"/>
            <a:ext cx="12504803" cy="1077218"/>
          </a:xfrm>
          <a:prstGeom prst="rect">
            <a:avLst/>
          </a:prstGeom>
        </p:spPr>
        <p:txBody>
          <a:bodyPr wrap="square" lIns="0" tIns="0" rIns="0" bIns="0" rtlCol="0" anchor="t">
            <a:spAutoFit/>
          </a:bodyPr>
          <a:lstStyle/>
          <a:p>
            <a:pPr marL="0" lvl="0" indent="0" algn="l">
              <a:lnSpc>
                <a:spcPts val="8400"/>
              </a:lnSpc>
              <a:spcBef>
                <a:spcPct val="0"/>
              </a:spcBef>
            </a:pPr>
            <a:r>
              <a:rPr lang="en-US" sz="7000" b="1" dirty="0">
                <a:solidFill>
                  <a:srgbClr val="6CE5E8"/>
                </a:solidFill>
                <a:latin typeface="+mj-lt"/>
              </a:rPr>
              <a:t>Time Complexities of Quick Sort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fracture"/>
      </p:transition>
    </mc:Choice>
    <mc:Fallback>
      <p:transition spd="slow"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7726765"/>
            <a:ext cx="18961933" cy="4263220"/>
          </a:xfrm>
          <a:prstGeom prst="rect">
            <a:avLst/>
          </a:prstGeom>
        </p:spPr>
      </p:pic>
      <p:grpSp>
        <p:nvGrpSpPr>
          <p:cNvPr id="3" name="Group 3"/>
          <p:cNvGrpSpPr/>
          <p:nvPr/>
        </p:nvGrpSpPr>
        <p:grpSpPr>
          <a:xfrm>
            <a:off x="631764" y="3183756"/>
            <a:ext cx="6792196" cy="4543009"/>
            <a:chOff x="0" y="0"/>
            <a:chExt cx="9056261" cy="6057346"/>
          </a:xfrm>
        </p:grpSpPr>
        <p:sp>
          <p:nvSpPr>
            <p:cNvPr id="4" name="AutoShape 4"/>
            <p:cNvSpPr/>
            <p:nvPr/>
          </p:nvSpPr>
          <p:spPr>
            <a:xfrm>
              <a:off x="0" y="6043884"/>
              <a:ext cx="9056261" cy="0"/>
            </a:xfrm>
            <a:prstGeom prst="line">
              <a:avLst/>
            </a:prstGeom>
            <a:ln w="13462" cap="flat">
              <a:solidFill>
                <a:srgbClr val="BDC2C5"/>
              </a:solidFill>
              <a:prstDash val="solid"/>
              <a:headEnd type="none" w="sm" len="sm"/>
              <a:tailEnd type="none" w="sm" len="sm"/>
            </a:ln>
          </p:spPr>
        </p:sp>
        <p:sp>
          <p:nvSpPr>
            <p:cNvPr id="5" name="TextBox 5"/>
            <p:cNvSpPr txBox="1"/>
            <p:nvPr/>
          </p:nvSpPr>
          <p:spPr>
            <a:xfrm>
              <a:off x="0" y="-9525"/>
              <a:ext cx="9056261" cy="4653761"/>
            </a:xfrm>
            <a:prstGeom prst="rect">
              <a:avLst/>
            </a:prstGeom>
          </p:spPr>
          <p:txBody>
            <a:bodyPr lIns="0" tIns="0" rIns="0" bIns="0" rtlCol="0" anchor="t">
              <a:spAutoFit/>
            </a:bodyPr>
            <a:lstStyle/>
            <a:p>
              <a:pPr marL="0" lvl="0" indent="0" algn="l">
                <a:lnSpc>
                  <a:spcPts val="9158"/>
                </a:lnSpc>
                <a:spcBef>
                  <a:spcPct val="0"/>
                </a:spcBef>
              </a:pPr>
              <a:r>
                <a:rPr lang="en-US" sz="7631" b="1" dirty="0">
                  <a:solidFill>
                    <a:srgbClr val="009490"/>
                  </a:solidFill>
                  <a:latin typeface="+mj-lt"/>
                </a:rPr>
                <a:t>Quick Sort Algorithm Pseudocode</a:t>
              </a:r>
            </a:p>
          </p:txBody>
        </p:sp>
      </p:grpSp>
      <p:sp>
        <p:nvSpPr>
          <p:cNvPr id="6" name="AutoShape 6"/>
          <p:cNvSpPr/>
          <p:nvPr/>
        </p:nvSpPr>
        <p:spPr>
          <a:xfrm>
            <a:off x="7423960" y="0"/>
            <a:ext cx="10864040" cy="10287000"/>
          </a:xfrm>
          <a:prstGeom prst="rect">
            <a:avLst/>
          </a:prstGeom>
          <a:solidFill>
            <a:srgbClr val="EFF4F4"/>
          </a:solidFill>
        </p:spPr>
      </p:sp>
      <p:pic>
        <p:nvPicPr>
          <p:cNvPr id="7" name="Picture 7"/>
          <p:cNvPicPr>
            <a:picLocks noChangeAspect="1"/>
          </p:cNvPicPr>
          <p:nvPr/>
        </p:nvPicPr>
        <p:blipFill>
          <a:blip r:embed="rId4"/>
          <a:srcRect/>
          <a:stretch>
            <a:fillRect/>
          </a:stretch>
        </p:blipFill>
        <p:spPr>
          <a:xfrm>
            <a:off x="8193376" y="680368"/>
            <a:ext cx="9376093" cy="91780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advClick="0" advTm="0">
        <p:circle/>
      </p:transition>
    </mc:Choice>
    <mc:Fallback>
      <p:transition spd="slow" advClick="0" advTm="0">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r="624"/>
          <a:stretch>
            <a:fillRect/>
          </a:stretch>
        </p:blipFill>
        <p:spPr>
          <a:xfrm>
            <a:off x="-3575783" y="7036134"/>
            <a:ext cx="25439566" cy="4515991"/>
          </a:xfrm>
          <a:prstGeom prst="rect">
            <a:avLst/>
          </a:prstGeom>
        </p:spPr>
      </p:pic>
      <p:sp>
        <p:nvSpPr>
          <p:cNvPr id="3" name="AutoShape 3"/>
          <p:cNvSpPr/>
          <p:nvPr/>
        </p:nvSpPr>
        <p:spPr>
          <a:xfrm>
            <a:off x="1028700" y="3201382"/>
            <a:ext cx="16230600" cy="0"/>
          </a:xfrm>
          <a:prstGeom prst="line">
            <a:avLst/>
          </a:prstGeom>
          <a:ln w="9525" cap="flat">
            <a:solidFill>
              <a:srgbClr val="BDC2C5"/>
            </a:solidFill>
            <a:prstDash val="solid"/>
            <a:headEnd type="none" w="sm" len="sm"/>
            <a:tailEnd type="none" w="sm" len="sm"/>
          </a:ln>
        </p:spPr>
      </p:sp>
      <p:grpSp>
        <p:nvGrpSpPr>
          <p:cNvPr id="4" name="Group 4"/>
          <p:cNvGrpSpPr/>
          <p:nvPr/>
        </p:nvGrpSpPr>
        <p:grpSpPr>
          <a:xfrm>
            <a:off x="1028700" y="1021556"/>
            <a:ext cx="8890288" cy="1636733"/>
            <a:chOff x="0" y="-9525"/>
            <a:chExt cx="11853717" cy="2182310"/>
          </a:xfrm>
        </p:grpSpPr>
        <p:sp>
          <p:nvSpPr>
            <p:cNvPr id="5" name="TextBox 5"/>
            <p:cNvSpPr txBox="1"/>
            <p:nvPr/>
          </p:nvSpPr>
          <p:spPr>
            <a:xfrm>
              <a:off x="0" y="-9525"/>
              <a:ext cx="11853717" cy="1470025"/>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009490"/>
                  </a:solidFill>
                  <a:latin typeface="Broadway" panose="04040905080B02020502" pitchFamily="82" charset="0"/>
                </a:rPr>
                <a:t>Contents</a:t>
              </a:r>
            </a:p>
          </p:txBody>
        </p:sp>
        <p:sp>
          <p:nvSpPr>
            <p:cNvPr id="6" name="TextBox 6"/>
            <p:cNvSpPr txBox="1"/>
            <p:nvPr/>
          </p:nvSpPr>
          <p:spPr>
            <a:xfrm>
              <a:off x="0" y="1557232"/>
              <a:ext cx="11853717" cy="615553"/>
            </a:xfrm>
            <a:prstGeom prst="rect">
              <a:avLst/>
            </a:prstGeom>
          </p:spPr>
          <p:txBody>
            <a:bodyPr lIns="0" tIns="0" rIns="0" bIns="0" rtlCol="0" anchor="t">
              <a:spAutoFit/>
            </a:bodyPr>
            <a:lstStyle/>
            <a:p>
              <a:pPr marL="0" lvl="0" indent="0" algn="l">
                <a:lnSpc>
                  <a:spcPts val="3640"/>
                </a:lnSpc>
                <a:spcBef>
                  <a:spcPct val="0"/>
                </a:spcBef>
              </a:pPr>
              <a:r>
                <a:rPr lang="en-US" sz="3200" dirty="0">
                  <a:solidFill>
                    <a:srgbClr val="000000"/>
                  </a:solidFill>
                  <a:latin typeface="+mj-lt"/>
                </a:rPr>
                <a:t>What this </a:t>
              </a:r>
              <a:r>
                <a:rPr lang="en-US" sz="3200" dirty="0">
                  <a:solidFill>
                    <a:srgbClr val="000000"/>
                  </a:solidFill>
                  <a:latin typeface="+mj-lt"/>
                  <a:cs typeface="Aharoni" panose="02010803020104030203" pitchFamily="2" charset="-79"/>
                </a:rPr>
                <a:t>presentation</a:t>
              </a:r>
              <a:r>
                <a:rPr lang="en-US" sz="3200" dirty="0">
                  <a:solidFill>
                    <a:srgbClr val="000000"/>
                  </a:solidFill>
                  <a:latin typeface="+mj-lt"/>
                </a:rPr>
                <a:t> covers?</a:t>
              </a:r>
            </a:p>
          </p:txBody>
        </p:sp>
      </p:grpSp>
      <p:sp>
        <p:nvSpPr>
          <p:cNvPr id="7" name="TextBox 7"/>
          <p:cNvSpPr txBox="1"/>
          <p:nvPr/>
        </p:nvSpPr>
        <p:spPr>
          <a:xfrm>
            <a:off x="1933248" y="4282101"/>
            <a:ext cx="5723398" cy="1131785"/>
          </a:xfrm>
          <a:prstGeom prst="rect">
            <a:avLst/>
          </a:prstGeom>
        </p:spPr>
        <p:txBody>
          <a:bodyPr lIns="0" tIns="0" rIns="0" bIns="0" rtlCol="0" anchor="t">
            <a:spAutoFit/>
          </a:bodyPr>
          <a:lstStyle/>
          <a:p>
            <a:pPr>
              <a:lnSpc>
                <a:spcPts val="4480"/>
              </a:lnSpc>
            </a:pPr>
            <a:r>
              <a:rPr lang="en-US" sz="3600" dirty="0">
                <a:solidFill>
                  <a:srgbClr val="000000"/>
                </a:solidFill>
                <a:latin typeface="+mj-lt"/>
              </a:rPr>
              <a:t>Standard Method of Matrix Multiplication</a:t>
            </a:r>
          </a:p>
        </p:txBody>
      </p:sp>
      <p:sp>
        <p:nvSpPr>
          <p:cNvPr id="8" name="TextBox 8"/>
          <p:cNvSpPr txBox="1"/>
          <p:nvPr/>
        </p:nvSpPr>
        <p:spPr>
          <a:xfrm>
            <a:off x="10048548" y="4282101"/>
            <a:ext cx="5723398" cy="1131785"/>
          </a:xfrm>
          <a:prstGeom prst="rect">
            <a:avLst/>
          </a:prstGeom>
        </p:spPr>
        <p:txBody>
          <a:bodyPr lIns="0" tIns="0" rIns="0" bIns="0" rtlCol="0" anchor="t">
            <a:spAutoFit/>
          </a:bodyPr>
          <a:lstStyle/>
          <a:p>
            <a:pPr>
              <a:lnSpc>
                <a:spcPts val="4480"/>
              </a:lnSpc>
            </a:pPr>
            <a:r>
              <a:rPr lang="en-US" sz="3600" dirty="0">
                <a:solidFill>
                  <a:srgbClr val="000000"/>
                </a:solidFill>
              </a:rPr>
              <a:t>Time Complexities using Master Method</a:t>
            </a:r>
          </a:p>
        </p:txBody>
      </p:sp>
      <p:sp>
        <p:nvSpPr>
          <p:cNvPr id="9" name="TextBox 9"/>
          <p:cNvSpPr txBox="1"/>
          <p:nvPr/>
        </p:nvSpPr>
        <p:spPr>
          <a:xfrm>
            <a:off x="1028700" y="4282101"/>
            <a:ext cx="774988" cy="554704"/>
          </a:xfrm>
          <a:prstGeom prst="rect">
            <a:avLst/>
          </a:prstGeom>
        </p:spPr>
        <p:txBody>
          <a:bodyPr lIns="0" tIns="0" rIns="0" bIns="0" rtlCol="0" anchor="t">
            <a:spAutoFit/>
          </a:bodyPr>
          <a:lstStyle/>
          <a:p>
            <a:pPr>
              <a:lnSpc>
                <a:spcPts val="4480"/>
              </a:lnSpc>
            </a:pPr>
            <a:r>
              <a:rPr lang="en-US" sz="3600" dirty="0">
                <a:solidFill>
                  <a:srgbClr val="009490"/>
                </a:solidFill>
                <a:latin typeface="+mj-lt"/>
              </a:rPr>
              <a:t>01</a:t>
            </a:r>
          </a:p>
        </p:txBody>
      </p:sp>
      <p:sp>
        <p:nvSpPr>
          <p:cNvPr id="10" name="TextBox 10"/>
          <p:cNvSpPr txBox="1"/>
          <p:nvPr/>
        </p:nvSpPr>
        <p:spPr>
          <a:xfrm>
            <a:off x="9144000" y="4282101"/>
            <a:ext cx="774988" cy="554704"/>
          </a:xfrm>
          <a:prstGeom prst="rect">
            <a:avLst/>
          </a:prstGeom>
        </p:spPr>
        <p:txBody>
          <a:bodyPr lIns="0" tIns="0" rIns="0" bIns="0" rtlCol="0" anchor="t">
            <a:spAutoFit/>
          </a:bodyPr>
          <a:lstStyle/>
          <a:p>
            <a:pPr>
              <a:lnSpc>
                <a:spcPts val="4480"/>
              </a:lnSpc>
            </a:pPr>
            <a:r>
              <a:rPr lang="en-US" sz="3600" dirty="0">
                <a:solidFill>
                  <a:srgbClr val="009490"/>
                </a:solidFill>
                <a:latin typeface="+mj-lt"/>
              </a:rPr>
              <a:t>04</a:t>
            </a:r>
          </a:p>
        </p:txBody>
      </p:sp>
      <p:grpSp>
        <p:nvGrpSpPr>
          <p:cNvPr id="11" name="Group 11"/>
          <p:cNvGrpSpPr/>
          <p:nvPr/>
        </p:nvGrpSpPr>
        <p:grpSpPr>
          <a:xfrm>
            <a:off x="1028700" y="5553485"/>
            <a:ext cx="6627946" cy="1131785"/>
            <a:chOff x="0" y="-66675"/>
            <a:chExt cx="8837261" cy="1509047"/>
          </a:xfrm>
        </p:grpSpPr>
        <p:sp>
          <p:nvSpPr>
            <p:cNvPr id="12" name="TextBox 12"/>
            <p:cNvSpPr txBox="1"/>
            <p:nvPr/>
          </p:nvSpPr>
          <p:spPr>
            <a:xfrm>
              <a:off x="1206064" y="-66675"/>
              <a:ext cx="7631197" cy="1509047"/>
            </a:xfrm>
            <a:prstGeom prst="rect">
              <a:avLst/>
            </a:prstGeom>
          </p:spPr>
          <p:txBody>
            <a:bodyPr lIns="0" tIns="0" rIns="0" bIns="0" rtlCol="0" anchor="t">
              <a:spAutoFit/>
            </a:bodyPr>
            <a:lstStyle/>
            <a:p>
              <a:pPr>
                <a:lnSpc>
                  <a:spcPts val="4480"/>
                </a:lnSpc>
              </a:pPr>
              <a:r>
                <a:rPr lang="en-US" sz="3600" dirty="0">
                  <a:solidFill>
                    <a:srgbClr val="000000"/>
                  </a:solidFill>
                  <a:latin typeface="+mj-lt"/>
                </a:rPr>
                <a:t>Strassen's Matrix Multiplication Method</a:t>
              </a:r>
            </a:p>
          </p:txBody>
        </p:sp>
        <p:sp>
          <p:nvSpPr>
            <p:cNvPr id="13" name="TextBox 13"/>
            <p:cNvSpPr txBox="1"/>
            <p:nvPr/>
          </p:nvSpPr>
          <p:spPr>
            <a:xfrm>
              <a:off x="0" y="-66675"/>
              <a:ext cx="1033317" cy="739605"/>
            </a:xfrm>
            <a:prstGeom prst="rect">
              <a:avLst/>
            </a:prstGeom>
          </p:spPr>
          <p:txBody>
            <a:bodyPr lIns="0" tIns="0" rIns="0" bIns="0" rtlCol="0" anchor="t">
              <a:spAutoFit/>
            </a:bodyPr>
            <a:lstStyle/>
            <a:p>
              <a:pPr>
                <a:lnSpc>
                  <a:spcPts val="4480"/>
                </a:lnSpc>
              </a:pPr>
              <a:r>
                <a:rPr lang="en-US" sz="3600" dirty="0">
                  <a:solidFill>
                    <a:srgbClr val="009490"/>
                  </a:solidFill>
                  <a:latin typeface="+mj-lt"/>
                </a:rPr>
                <a:t>02</a:t>
              </a:r>
            </a:p>
          </p:txBody>
        </p:sp>
      </p:grpSp>
      <p:grpSp>
        <p:nvGrpSpPr>
          <p:cNvPr id="14" name="Group 14"/>
          <p:cNvGrpSpPr/>
          <p:nvPr/>
        </p:nvGrpSpPr>
        <p:grpSpPr>
          <a:xfrm>
            <a:off x="9180286" y="5645372"/>
            <a:ext cx="6627946" cy="1695336"/>
            <a:chOff x="0" y="-66675"/>
            <a:chExt cx="8837261" cy="2260448"/>
          </a:xfrm>
        </p:grpSpPr>
        <p:sp>
          <p:nvSpPr>
            <p:cNvPr id="15" name="TextBox 15"/>
            <p:cNvSpPr txBox="1"/>
            <p:nvPr/>
          </p:nvSpPr>
          <p:spPr>
            <a:xfrm>
              <a:off x="1206064" y="-66675"/>
              <a:ext cx="7631197" cy="2260448"/>
            </a:xfrm>
            <a:prstGeom prst="rect">
              <a:avLst/>
            </a:prstGeom>
          </p:spPr>
          <p:txBody>
            <a:bodyPr lIns="0" tIns="0" rIns="0" bIns="0" rtlCol="0" anchor="t">
              <a:spAutoFit/>
            </a:bodyPr>
            <a:lstStyle/>
            <a:p>
              <a:pPr>
                <a:lnSpc>
                  <a:spcPts val="4480"/>
                </a:lnSpc>
              </a:pPr>
              <a:r>
                <a:rPr lang="en-US" sz="3600" dirty="0">
                  <a:solidFill>
                    <a:srgbClr val="000000"/>
                  </a:solidFill>
                </a:rPr>
                <a:t>Worst case, average case and best case time complexities for quick sort</a:t>
              </a:r>
            </a:p>
          </p:txBody>
        </p:sp>
        <p:sp>
          <p:nvSpPr>
            <p:cNvPr id="16" name="TextBox 16"/>
            <p:cNvSpPr txBox="1"/>
            <p:nvPr/>
          </p:nvSpPr>
          <p:spPr>
            <a:xfrm>
              <a:off x="0" y="-66675"/>
              <a:ext cx="1033317" cy="739605"/>
            </a:xfrm>
            <a:prstGeom prst="rect">
              <a:avLst/>
            </a:prstGeom>
          </p:spPr>
          <p:txBody>
            <a:bodyPr lIns="0" tIns="0" rIns="0" bIns="0" rtlCol="0" anchor="t">
              <a:spAutoFit/>
            </a:bodyPr>
            <a:lstStyle/>
            <a:p>
              <a:pPr>
                <a:lnSpc>
                  <a:spcPts val="4480"/>
                </a:lnSpc>
              </a:pPr>
              <a:r>
                <a:rPr lang="en-US" sz="3600" dirty="0">
                  <a:solidFill>
                    <a:srgbClr val="009490"/>
                  </a:solidFill>
                </a:rPr>
                <a:t>05</a:t>
              </a:r>
            </a:p>
          </p:txBody>
        </p:sp>
      </p:grpSp>
      <p:grpSp>
        <p:nvGrpSpPr>
          <p:cNvPr id="17" name="Group 17"/>
          <p:cNvGrpSpPr/>
          <p:nvPr/>
        </p:nvGrpSpPr>
        <p:grpSpPr>
          <a:xfrm>
            <a:off x="1028700" y="6896535"/>
            <a:ext cx="6627946" cy="554704"/>
            <a:chOff x="0" y="-66675"/>
            <a:chExt cx="8837261" cy="739606"/>
          </a:xfrm>
        </p:grpSpPr>
        <p:sp>
          <p:nvSpPr>
            <p:cNvPr id="18" name="TextBox 18"/>
            <p:cNvSpPr txBox="1"/>
            <p:nvPr/>
          </p:nvSpPr>
          <p:spPr>
            <a:xfrm>
              <a:off x="1206064" y="-66675"/>
              <a:ext cx="7631197" cy="739606"/>
            </a:xfrm>
            <a:prstGeom prst="rect">
              <a:avLst/>
            </a:prstGeom>
          </p:spPr>
          <p:txBody>
            <a:bodyPr lIns="0" tIns="0" rIns="0" bIns="0" rtlCol="0" anchor="t">
              <a:spAutoFit/>
            </a:bodyPr>
            <a:lstStyle/>
            <a:p>
              <a:pPr>
                <a:lnSpc>
                  <a:spcPts val="4480"/>
                </a:lnSpc>
              </a:pPr>
              <a:r>
                <a:rPr lang="en-US" sz="3600" dirty="0">
                  <a:solidFill>
                    <a:srgbClr val="000000"/>
                  </a:solidFill>
                  <a:latin typeface="+mj-lt"/>
                </a:rPr>
                <a:t>Recurrence Relations</a:t>
              </a:r>
            </a:p>
          </p:txBody>
        </p:sp>
        <p:sp>
          <p:nvSpPr>
            <p:cNvPr id="19" name="TextBox 19"/>
            <p:cNvSpPr txBox="1"/>
            <p:nvPr/>
          </p:nvSpPr>
          <p:spPr>
            <a:xfrm>
              <a:off x="0" y="-66675"/>
              <a:ext cx="1033317" cy="739606"/>
            </a:xfrm>
            <a:prstGeom prst="rect">
              <a:avLst/>
            </a:prstGeom>
          </p:spPr>
          <p:txBody>
            <a:bodyPr lIns="0" tIns="0" rIns="0" bIns="0" rtlCol="0" anchor="t">
              <a:spAutoFit/>
            </a:bodyPr>
            <a:lstStyle/>
            <a:p>
              <a:pPr>
                <a:lnSpc>
                  <a:spcPts val="4480"/>
                </a:lnSpc>
              </a:pPr>
              <a:r>
                <a:rPr lang="en-US" sz="3600">
                  <a:solidFill>
                    <a:srgbClr val="009490"/>
                  </a:solidFill>
                  <a:latin typeface="+mj-lt"/>
                </a:rPr>
                <a:t>03</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advClick="0" advTm="2000">
        <p159:morph option="byObjec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50" fill="hold"/>
                                        <p:tgtEl>
                                          <p:spTgt spid="3"/>
                                        </p:tgtEl>
                                        <p:attrNameLst>
                                          <p:attrName>ppt_x</p:attrName>
                                        </p:attrNameLst>
                                      </p:cBhvr>
                                      <p:tavLst>
                                        <p:tav tm="0">
                                          <p:val>
                                            <p:strVal val="#ppt_x"/>
                                          </p:val>
                                        </p:tav>
                                        <p:tav tm="100000">
                                          <p:val>
                                            <p:strVal val="#ppt_x"/>
                                          </p:val>
                                        </p:tav>
                                      </p:tavLst>
                                    </p:anim>
                                    <p:anim calcmode="lin" valueType="num">
                                      <p:cBhvr additive="base">
                                        <p:cTn id="12" dur="25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250" fill="hold"/>
                                        <p:tgtEl>
                                          <p:spTgt spid="7"/>
                                        </p:tgtEl>
                                        <p:attrNameLst>
                                          <p:attrName>ppt_x</p:attrName>
                                        </p:attrNameLst>
                                      </p:cBhvr>
                                      <p:tavLst>
                                        <p:tav tm="0">
                                          <p:val>
                                            <p:strVal val="#ppt_x"/>
                                          </p:val>
                                        </p:tav>
                                        <p:tav tm="100000">
                                          <p:val>
                                            <p:strVal val="#ppt_x"/>
                                          </p:val>
                                        </p:tav>
                                      </p:tavLst>
                                    </p:anim>
                                    <p:anim calcmode="lin" valueType="num">
                                      <p:cBhvr additive="base">
                                        <p:cTn id="20" dur="25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250" fill="hold"/>
                                        <p:tgtEl>
                                          <p:spTgt spid="8"/>
                                        </p:tgtEl>
                                        <p:attrNameLst>
                                          <p:attrName>ppt_x</p:attrName>
                                        </p:attrNameLst>
                                      </p:cBhvr>
                                      <p:tavLst>
                                        <p:tav tm="0">
                                          <p:val>
                                            <p:strVal val="#ppt_x"/>
                                          </p:val>
                                        </p:tav>
                                        <p:tav tm="100000">
                                          <p:val>
                                            <p:strVal val="#ppt_x"/>
                                          </p:val>
                                        </p:tav>
                                      </p:tavLst>
                                    </p:anim>
                                    <p:anim calcmode="lin" valueType="num">
                                      <p:cBhvr additive="base">
                                        <p:cTn id="24" dur="2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250" fill="hold"/>
                                        <p:tgtEl>
                                          <p:spTgt spid="9"/>
                                        </p:tgtEl>
                                        <p:attrNameLst>
                                          <p:attrName>ppt_x</p:attrName>
                                        </p:attrNameLst>
                                      </p:cBhvr>
                                      <p:tavLst>
                                        <p:tav tm="0">
                                          <p:val>
                                            <p:strVal val="#ppt_x"/>
                                          </p:val>
                                        </p:tav>
                                        <p:tav tm="100000">
                                          <p:val>
                                            <p:strVal val="#ppt_x"/>
                                          </p:val>
                                        </p:tav>
                                      </p:tavLst>
                                    </p:anim>
                                    <p:anim calcmode="lin" valueType="num">
                                      <p:cBhvr additive="base">
                                        <p:cTn id="28" dur="25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250" fill="hold"/>
                                        <p:tgtEl>
                                          <p:spTgt spid="10"/>
                                        </p:tgtEl>
                                        <p:attrNameLst>
                                          <p:attrName>ppt_x</p:attrName>
                                        </p:attrNameLst>
                                      </p:cBhvr>
                                      <p:tavLst>
                                        <p:tav tm="0">
                                          <p:val>
                                            <p:strVal val="#ppt_x"/>
                                          </p:val>
                                        </p:tav>
                                        <p:tav tm="100000">
                                          <p:val>
                                            <p:strVal val="#ppt_x"/>
                                          </p:val>
                                        </p:tav>
                                      </p:tavLst>
                                    </p:anim>
                                    <p:anim calcmode="lin" valueType="num">
                                      <p:cBhvr additive="base">
                                        <p:cTn id="32" dur="25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250" fill="hold"/>
                                        <p:tgtEl>
                                          <p:spTgt spid="11"/>
                                        </p:tgtEl>
                                        <p:attrNameLst>
                                          <p:attrName>ppt_x</p:attrName>
                                        </p:attrNameLst>
                                      </p:cBhvr>
                                      <p:tavLst>
                                        <p:tav tm="0">
                                          <p:val>
                                            <p:strVal val="#ppt_x"/>
                                          </p:val>
                                        </p:tav>
                                        <p:tav tm="100000">
                                          <p:val>
                                            <p:strVal val="#ppt_x"/>
                                          </p:val>
                                        </p:tav>
                                      </p:tavLst>
                                    </p:anim>
                                    <p:anim calcmode="lin" valueType="num">
                                      <p:cBhvr additive="base">
                                        <p:cTn id="36" dur="25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250" fill="hold"/>
                                        <p:tgtEl>
                                          <p:spTgt spid="14"/>
                                        </p:tgtEl>
                                        <p:attrNameLst>
                                          <p:attrName>ppt_x</p:attrName>
                                        </p:attrNameLst>
                                      </p:cBhvr>
                                      <p:tavLst>
                                        <p:tav tm="0">
                                          <p:val>
                                            <p:strVal val="#ppt_x"/>
                                          </p:val>
                                        </p:tav>
                                        <p:tav tm="100000">
                                          <p:val>
                                            <p:strVal val="#ppt_x"/>
                                          </p:val>
                                        </p:tav>
                                      </p:tavLst>
                                    </p:anim>
                                    <p:anim calcmode="lin" valueType="num">
                                      <p:cBhvr additive="base">
                                        <p:cTn id="40" dur="25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250" fill="hold"/>
                                        <p:tgtEl>
                                          <p:spTgt spid="17"/>
                                        </p:tgtEl>
                                        <p:attrNameLst>
                                          <p:attrName>ppt_x</p:attrName>
                                        </p:attrNameLst>
                                      </p:cBhvr>
                                      <p:tavLst>
                                        <p:tav tm="0">
                                          <p:val>
                                            <p:strVal val="#ppt_x"/>
                                          </p:val>
                                        </p:tav>
                                        <p:tav tm="100000">
                                          <p:val>
                                            <p:strVal val="#ppt_x"/>
                                          </p:val>
                                        </p:tav>
                                      </p:tavLst>
                                    </p:anim>
                                    <p:anim calcmode="lin" valueType="num">
                                      <p:cBhvr additive="base">
                                        <p:cTn id="44" dur="2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7726765"/>
            <a:ext cx="18961933" cy="4263220"/>
          </a:xfrm>
          <a:prstGeom prst="rect">
            <a:avLst/>
          </a:prstGeom>
        </p:spPr>
      </p:pic>
      <p:grpSp>
        <p:nvGrpSpPr>
          <p:cNvPr id="3" name="Group 3"/>
          <p:cNvGrpSpPr/>
          <p:nvPr/>
        </p:nvGrpSpPr>
        <p:grpSpPr>
          <a:xfrm>
            <a:off x="201750" y="3284507"/>
            <a:ext cx="6407944" cy="4806217"/>
            <a:chOff x="0" y="-9525"/>
            <a:chExt cx="8543925" cy="6408288"/>
          </a:xfrm>
        </p:grpSpPr>
        <p:sp>
          <p:nvSpPr>
            <p:cNvPr id="4" name="AutoShape 4"/>
            <p:cNvSpPr/>
            <p:nvPr/>
          </p:nvSpPr>
          <p:spPr>
            <a:xfrm>
              <a:off x="0" y="4241466"/>
              <a:ext cx="8543925" cy="0"/>
            </a:xfrm>
            <a:prstGeom prst="line">
              <a:avLst/>
            </a:prstGeom>
            <a:ln w="12700" cap="flat">
              <a:solidFill>
                <a:srgbClr val="BDC2C5"/>
              </a:solidFill>
              <a:prstDash val="solid"/>
              <a:headEnd type="none" w="sm" len="sm"/>
              <a:tailEnd type="none" w="sm" len="sm"/>
            </a:ln>
          </p:spPr>
        </p:sp>
        <p:sp>
          <p:nvSpPr>
            <p:cNvPr id="5" name="TextBox 5"/>
            <p:cNvSpPr txBox="1"/>
            <p:nvPr/>
          </p:nvSpPr>
          <p:spPr>
            <a:xfrm>
              <a:off x="1" y="5093838"/>
              <a:ext cx="6436600" cy="1304925"/>
            </a:xfrm>
            <a:prstGeom prst="rect">
              <a:avLst/>
            </a:prstGeom>
          </p:spPr>
          <p:txBody>
            <a:bodyPr wrap="square" lIns="0" tIns="0" rIns="0" bIns="0" rtlCol="0" anchor="t">
              <a:spAutoFit/>
            </a:bodyPr>
            <a:lstStyle/>
            <a:p>
              <a:pPr>
                <a:lnSpc>
                  <a:spcPts val="3840"/>
                </a:lnSpc>
              </a:pPr>
              <a:r>
                <a:rPr lang="en-US" sz="3200" b="1" dirty="0">
                  <a:solidFill>
                    <a:srgbClr val="009490"/>
                  </a:solidFill>
                  <a:latin typeface="+mj-lt"/>
                </a:rPr>
                <a:t>Pivot : Either greatest or smallest in array</a:t>
              </a:r>
            </a:p>
          </p:txBody>
        </p:sp>
        <p:sp>
          <p:nvSpPr>
            <p:cNvPr id="6" name="TextBox 6"/>
            <p:cNvSpPr txBox="1"/>
            <p:nvPr/>
          </p:nvSpPr>
          <p:spPr>
            <a:xfrm>
              <a:off x="0" y="-9525"/>
              <a:ext cx="8543925" cy="2930525"/>
            </a:xfrm>
            <a:prstGeom prst="rect">
              <a:avLst/>
            </a:prstGeom>
          </p:spPr>
          <p:txBody>
            <a:bodyPr lIns="0" tIns="0" rIns="0" bIns="0" rtlCol="0" anchor="t">
              <a:spAutoFit/>
            </a:bodyPr>
            <a:lstStyle/>
            <a:p>
              <a:pPr>
                <a:lnSpc>
                  <a:spcPts val="8640"/>
                </a:lnSpc>
              </a:pPr>
              <a:r>
                <a:rPr lang="en-US" sz="7200" b="1" dirty="0">
                  <a:solidFill>
                    <a:srgbClr val="009490"/>
                  </a:solidFill>
                  <a:latin typeface="+mj-lt"/>
                </a:rPr>
                <a:t>Worst Case:</a:t>
              </a:r>
            </a:p>
            <a:p>
              <a:pPr marL="0" lvl="0" indent="0" algn="l">
                <a:lnSpc>
                  <a:spcPts val="8640"/>
                </a:lnSpc>
                <a:spcBef>
                  <a:spcPct val="0"/>
                </a:spcBef>
              </a:pPr>
              <a:r>
                <a:rPr lang="en-US" sz="7200" b="1" dirty="0">
                  <a:solidFill>
                    <a:srgbClr val="009490"/>
                  </a:solidFill>
                  <a:latin typeface="+mj-lt"/>
                </a:rPr>
                <a:t>O(N^2)</a:t>
              </a:r>
            </a:p>
          </p:txBody>
        </p:sp>
      </p:grpSp>
      <p:sp>
        <p:nvSpPr>
          <p:cNvPr id="7" name="AutoShape 7"/>
          <p:cNvSpPr/>
          <p:nvPr/>
        </p:nvSpPr>
        <p:spPr>
          <a:xfrm>
            <a:off x="5350819" y="0"/>
            <a:ext cx="12937181" cy="10287000"/>
          </a:xfrm>
          <a:prstGeom prst="rect">
            <a:avLst/>
          </a:prstGeom>
          <a:solidFill>
            <a:srgbClr val="EFF4F4"/>
          </a:solidFill>
        </p:spPr>
      </p:sp>
      <p:pic>
        <p:nvPicPr>
          <p:cNvPr id="8" name="Picture 8"/>
          <p:cNvPicPr>
            <a:picLocks noChangeAspect="1"/>
          </p:cNvPicPr>
          <p:nvPr/>
        </p:nvPicPr>
        <p:blipFill>
          <a:blip r:embed="rId4"/>
          <a:srcRect/>
          <a:stretch>
            <a:fillRect/>
          </a:stretch>
        </p:blipFill>
        <p:spPr>
          <a:xfrm>
            <a:off x="6609694" y="248861"/>
            <a:ext cx="9925556" cy="97892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advClick="0" advTm="0">
        <p14:shred/>
      </p:transition>
    </mc:Choice>
    <mc:Fallback>
      <p:transition spd="slow"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7726765"/>
            <a:ext cx="18961933" cy="4263220"/>
          </a:xfrm>
          <a:prstGeom prst="rect">
            <a:avLst/>
          </a:prstGeom>
        </p:spPr>
      </p:pic>
      <p:grpSp>
        <p:nvGrpSpPr>
          <p:cNvPr id="3" name="Group 3"/>
          <p:cNvGrpSpPr/>
          <p:nvPr/>
        </p:nvGrpSpPr>
        <p:grpSpPr>
          <a:xfrm>
            <a:off x="1028700" y="2237561"/>
            <a:ext cx="4317136" cy="2905939"/>
            <a:chOff x="0" y="0"/>
            <a:chExt cx="5756182" cy="3874585"/>
          </a:xfrm>
        </p:grpSpPr>
        <p:sp>
          <p:nvSpPr>
            <p:cNvPr id="4" name="AutoShape 4"/>
            <p:cNvSpPr/>
            <p:nvPr/>
          </p:nvSpPr>
          <p:spPr>
            <a:xfrm>
              <a:off x="0" y="2857545"/>
              <a:ext cx="5756182" cy="0"/>
            </a:xfrm>
            <a:prstGeom prst="line">
              <a:avLst/>
            </a:prstGeom>
            <a:ln w="8556" cap="flat">
              <a:solidFill>
                <a:srgbClr val="BDC2C5"/>
              </a:solidFill>
              <a:prstDash val="solid"/>
              <a:headEnd type="none" w="sm" len="sm"/>
              <a:tailEnd type="none" w="sm" len="sm"/>
            </a:ln>
          </p:spPr>
        </p:sp>
        <p:sp>
          <p:nvSpPr>
            <p:cNvPr id="5" name="TextBox 5"/>
            <p:cNvSpPr txBox="1"/>
            <p:nvPr/>
          </p:nvSpPr>
          <p:spPr>
            <a:xfrm>
              <a:off x="0" y="3438219"/>
              <a:ext cx="5391273" cy="436366"/>
            </a:xfrm>
            <a:prstGeom prst="rect">
              <a:avLst/>
            </a:prstGeom>
          </p:spPr>
          <p:txBody>
            <a:bodyPr lIns="0" tIns="0" rIns="0" bIns="0" rtlCol="0" anchor="t">
              <a:spAutoFit/>
            </a:bodyPr>
            <a:lstStyle/>
            <a:p>
              <a:pPr>
                <a:lnSpc>
                  <a:spcPts val="2587"/>
                </a:lnSpc>
              </a:pPr>
              <a:r>
                <a:rPr lang="en-US" sz="2155" b="1">
                  <a:solidFill>
                    <a:srgbClr val="009490"/>
                  </a:solidFill>
                  <a:latin typeface="+mj-lt"/>
                </a:rPr>
                <a:t>Pivot : Middle element of array</a:t>
              </a:r>
            </a:p>
          </p:txBody>
        </p:sp>
        <p:sp>
          <p:nvSpPr>
            <p:cNvPr id="6" name="TextBox 6"/>
            <p:cNvSpPr txBox="1"/>
            <p:nvPr/>
          </p:nvSpPr>
          <p:spPr>
            <a:xfrm>
              <a:off x="0" y="-9525"/>
              <a:ext cx="5756182" cy="1977450"/>
            </a:xfrm>
            <a:prstGeom prst="rect">
              <a:avLst/>
            </a:prstGeom>
          </p:spPr>
          <p:txBody>
            <a:bodyPr lIns="0" tIns="0" rIns="0" bIns="0" rtlCol="0" anchor="t">
              <a:spAutoFit/>
            </a:bodyPr>
            <a:lstStyle/>
            <a:p>
              <a:pPr>
                <a:lnSpc>
                  <a:spcPts val="5820"/>
                </a:lnSpc>
              </a:pPr>
              <a:r>
                <a:rPr lang="en-US" sz="4850" b="1" dirty="0">
                  <a:solidFill>
                    <a:srgbClr val="009490"/>
                  </a:solidFill>
                  <a:latin typeface="+mj-lt"/>
                </a:rPr>
                <a:t>Best Case: </a:t>
              </a:r>
            </a:p>
            <a:p>
              <a:pPr marL="0" lvl="0" indent="0" algn="l">
                <a:lnSpc>
                  <a:spcPts val="5820"/>
                </a:lnSpc>
                <a:spcBef>
                  <a:spcPct val="0"/>
                </a:spcBef>
              </a:pPr>
              <a:r>
                <a:rPr lang="en-US" sz="4850" b="1" dirty="0">
                  <a:solidFill>
                    <a:srgbClr val="009490"/>
                  </a:solidFill>
                  <a:latin typeface="+mj-lt"/>
                </a:rPr>
                <a:t>O(</a:t>
              </a:r>
              <a:r>
                <a:rPr lang="en-US" sz="4850" b="1" dirty="0" err="1">
                  <a:solidFill>
                    <a:srgbClr val="009490"/>
                  </a:solidFill>
                  <a:latin typeface="+mj-lt"/>
                </a:rPr>
                <a:t>nlogn</a:t>
              </a:r>
              <a:r>
                <a:rPr lang="en-US" sz="4850" b="1" dirty="0">
                  <a:solidFill>
                    <a:srgbClr val="009490"/>
                  </a:solidFill>
                  <a:latin typeface="+mj-lt"/>
                </a:rPr>
                <a:t>)</a:t>
              </a:r>
            </a:p>
          </p:txBody>
        </p:sp>
      </p:grpSp>
      <p:sp>
        <p:nvSpPr>
          <p:cNvPr id="7" name="AutoShape 7"/>
          <p:cNvSpPr/>
          <p:nvPr/>
        </p:nvSpPr>
        <p:spPr>
          <a:xfrm>
            <a:off x="4887727" y="0"/>
            <a:ext cx="13400273" cy="10287000"/>
          </a:xfrm>
          <a:prstGeom prst="rect">
            <a:avLst/>
          </a:prstGeom>
          <a:solidFill>
            <a:srgbClr val="EFF4F4"/>
          </a:solidFill>
        </p:spPr>
      </p:sp>
      <p:pic>
        <p:nvPicPr>
          <p:cNvPr id="8" name="Picture 8"/>
          <p:cNvPicPr>
            <a:picLocks noChangeAspect="1"/>
          </p:cNvPicPr>
          <p:nvPr/>
        </p:nvPicPr>
        <p:blipFill>
          <a:blip r:embed="rId4"/>
          <a:srcRect l="191" r="191" b="37"/>
          <a:stretch>
            <a:fillRect/>
          </a:stretch>
        </p:blipFill>
        <p:spPr>
          <a:xfrm>
            <a:off x="5345836" y="201750"/>
            <a:ext cx="12687272" cy="9656625"/>
          </a:xfrm>
          <a:prstGeom prst="rect">
            <a:avLst/>
          </a:prstGeom>
        </p:spPr>
      </p:pic>
    </p:spTree>
  </p:cSld>
  <p:clrMapOvr>
    <a:masterClrMapping/>
  </p:clrMapOvr>
  <p:transition spd="slow" advClick="0" advTm="0">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7726765"/>
            <a:ext cx="18961933" cy="4263220"/>
          </a:xfrm>
          <a:prstGeom prst="rect">
            <a:avLst/>
          </a:prstGeom>
        </p:spPr>
      </p:pic>
      <p:grpSp>
        <p:nvGrpSpPr>
          <p:cNvPr id="3" name="Group 3"/>
          <p:cNvGrpSpPr/>
          <p:nvPr/>
        </p:nvGrpSpPr>
        <p:grpSpPr>
          <a:xfrm>
            <a:off x="423007" y="2694627"/>
            <a:ext cx="4993968" cy="3361526"/>
            <a:chOff x="0" y="0"/>
            <a:chExt cx="6658624" cy="4482035"/>
          </a:xfrm>
        </p:grpSpPr>
        <p:sp>
          <p:nvSpPr>
            <p:cNvPr id="4" name="AutoShape 4"/>
            <p:cNvSpPr/>
            <p:nvPr/>
          </p:nvSpPr>
          <p:spPr>
            <a:xfrm>
              <a:off x="0" y="3305545"/>
              <a:ext cx="6658624" cy="0"/>
            </a:xfrm>
            <a:prstGeom prst="line">
              <a:avLst/>
            </a:prstGeom>
            <a:ln w="9898" cap="flat">
              <a:solidFill>
                <a:srgbClr val="BDC2C5"/>
              </a:solidFill>
              <a:prstDash val="solid"/>
              <a:headEnd type="none" w="sm" len="sm"/>
              <a:tailEnd type="none" w="sm" len="sm"/>
            </a:ln>
          </p:spPr>
        </p:sp>
        <p:sp>
          <p:nvSpPr>
            <p:cNvPr id="5" name="TextBox 5"/>
            <p:cNvSpPr txBox="1"/>
            <p:nvPr/>
          </p:nvSpPr>
          <p:spPr>
            <a:xfrm>
              <a:off x="0" y="3977256"/>
              <a:ext cx="6236505" cy="504779"/>
            </a:xfrm>
            <a:prstGeom prst="rect">
              <a:avLst/>
            </a:prstGeom>
          </p:spPr>
          <p:txBody>
            <a:bodyPr lIns="0" tIns="0" rIns="0" bIns="0" rtlCol="0" anchor="t">
              <a:spAutoFit/>
            </a:bodyPr>
            <a:lstStyle/>
            <a:p>
              <a:pPr>
                <a:lnSpc>
                  <a:spcPts val="2992"/>
                </a:lnSpc>
              </a:pPr>
              <a:r>
                <a:rPr lang="en-US" sz="2493" b="1">
                  <a:solidFill>
                    <a:srgbClr val="009490"/>
                  </a:solidFill>
                  <a:latin typeface="+mj-lt"/>
                </a:rPr>
                <a:t>Pivot : Random element</a:t>
              </a:r>
            </a:p>
          </p:txBody>
        </p:sp>
        <p:sp>
          <p:nvSpPr>
            <p:cNvPr id="6" name="TextBox 6"/>
            <p:cNvSpPr txBox="1"/>
            <p:nvPr/>
          </p:nvSpPr>
          <p:spPr>
            <a:xfrm>
              <a:off x="0" y="-9525"/>
              <a:ext cx="6658624" cy="2285978"/>
            </a:xfrm>
            <a:prstGeom prst="rect">
              <a:avLst/>
            </a:prstGeom>
          </p:spPr>
          <p:txBody>
            <a:bodyPr lIns="0" tIns="0" rIns="0" bIns="0" rtlCol="0" anchor="t">
              <a:spAutoFit/>
            </a:bodyPr>
            <a:lstStyle/>
            <a:p>
              <a:pPr>
                <a:lnSpc>
                  <a:spcPts val="6733"/>
                </a:lnSpc>
              </a:pPr>
              <a:r>
                <a:rPr lang="en-US" sz="5611" b="1">
                  <a:solidFill>
                    <a:srgbClr val="009490"/>
                  </a:solidFill>
                  <a:latin typeface="+mj-lt"/>
                </a:rPr>
                <a:t>Average Case:</a:t>
              </a:r>
            </a:p>
            <a:p>
              <a:pPr marL="0" lvl="0" indent="0" algn="l">
                <a:lnSpc>
                  <a:spcPts val="6733"/>
                </a:lnSpc>
                <a:spcBef>
                  <a:spcPct val="0"/>
                </a:spcBef>
              </a:pPr>
              <a:r>
                <a:rPr lang="en-US" sz="5611" b="1">
                  <a:solidFill>
                    <a:srgbClr val="009490"/>
                  </a:solidFill>
                  <a:latin typeface="+mj-lt"/>
                </a:rPr>
                <a:t>O(nlogn)</a:t>
              </a:r>
            </a:p>
          </p:txBody>
        </p:sp>
      </p:grpSp>
      <p:sp>
        <p:nvSpPr>
          <p:cNvPr id="7" name="AutoShape 7"/>
          <p:cNvSpPr/>
          <p:nvPr/>
        </p:nvSpPr>
        <p:spPr>
          <a:xfrm>
            <a:off x="5416975" y="0"/>
            <a:ext cx="12871025" cy="10287000"/>
          </a:xfrm>
          <a:prstGeom prst="rect">
            <a:avLst/>
          </a:prstGeom>
          <a:solidFill>
            <a:srgbClr val="EFF4F4"/>
          </a:solidFill>
        </p:spPr>
      </p:sp>
      <p:pic>
        <p:nvPicPr>
          <p:cNvPr id="8" name="Picture 8"/>
          <p:cNvPicPr>
            <a:picLocks noChangeAspect="1"/>
          </p:cNvPicPr>
          <p:nvPr/>
        </p:nvPicPr>
        <p:blipFill>
          <a:blip r:embed="rId4"/>
          <a:srcRect/>
          <a:stretch>
            <a:fillRect/>
          </a:stretch>
        </p:blipFill>
        <p:spPr>
          <a:xfrm>
            <a:off x="5803892" y="1360548"/>
            <a:ext cx="12097192" cy="79636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14:prism isContent="1" isInverted="1"/>
      </p:transition>
    </mc:Choice>
    <mc:Fallback>
      <p:transition spd="slow"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sp>
        <p:nvSpPr>
          <p:cNvPr id="3" name="TextBox 3"/>
          <p:cNvSpPr txBox="1"/>
          <p:nvPr/>
        </p:nvSpPr>
        <p:spPr>
          <a:xfrm>
            <a:off x="4803543" y="4219575"/>
            <a:ext cx="9917478" cy="1838325"/>
          </a:xfrm>
          <a:prstGeom prst="rect">
            <a:avLst/>
          </a:prstGeom>
        </p:spPr>
        <p:txBody>
          <a:bodyPr lIns="0" tIns="0" rIns="0" bIns="0" rtlCol="0" anchor="t">
            <a:spAutoFit/>
          </a:bodyPr>
          <a:lstStyle/>
          <a:p>
            <a:pPr>
              <a:lnSpc>
                <a:spcPts val="14400"/>
              </a:lnSpc>
            </a:pPr>
            <a:r>
              <a:rPr lang="en-US" sz="12000" b="1" dirty="0">
                <a:solidFill>
                  <a:srgbClr val="6CE5E8"/>
                </a:solidFill>
                <a:latin typeface="+mj-lt"/>
              </a:rPr>
              <a:t>Thank you!</a:t>
            </a:r>
          </a:p>
        </p:txBody>
      </p:sp>
      <p:sp>
        <p:nvSpPr>
          <p:cNvPr id="4" name="AutoShape 4"/>
          <p:cNvSpPr/>
          <p:nvPr/>
        </p:nvSpPr>
        <p:spPr>
          <a:xfrm>
            <a:off x="1028700" y="6057900"/>
            <a:ext cx="16230600" cy="0"/>
          </a:xfrm>
          <a:prstGeom prst="line">
            <a:avLst/>
          </a:prstGeom>
          <a:ln w="9525" cap="flat">
            <a:solidFill>
              <a:srgbClr val="FFFFFF"/>
            </a:solidFill>
            <a:prstDash val="soli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302249" cy="10287000"/>
            <a:chOff x="0" y="0"/>
            <a:chExt cx="2808415" cy="3479800"/>
          </a:xfrm>
        </p:grpSpPr>
        <p:sp>
          <p:nvSpPr>
            <p:cNvPr id="3" name="Freeform 3"/>
            <p:cNvSpPr/>
            <p:nvPr/>
          </p:nvSpPr>
          <p:spPr>
            <a:xfrm>
              <a:off x="0" y="0"/>
              <a:ext cx="2808415" cy="3479800"/>
            </a:xfrm>
            <a:custGeom>
              <a:avLst/>
              <a:gdLst/>
              <a:ahLst/>
              <a:cxnLst/>
              <a:rect l="l" t="t" r="r" b="b"/>
              <a:pathLst>
                <a:path w="2808415" h="3479800">
                  <a:moveTo>
                    <a:pt x="0" y="0"/>
                  </a:moveTo>
                  <a:lnTo>
                    <a:pt x="2808415" y="0"/>
                  </a:lnTo>
                  <a:lnTo>
                    <a:pt x="2808415" y="3479800"/>
                  </a:lnTo>
                  <a:lnTo>
                    <a:pt x="0" y="3479800"/>
                  </a:lnTo>
                  <a:close/>
                </a:path>
              </a:pathLst>
            </a:custGeom>
            <a:solidFill>
              <a:srgbClr val="000000"/>
            </a:solidFill>
          </p:spPr>
        </p:sp>
      </p:grpSp>
      <p:grpSp>
        <p:nvGrpSpPr>
          <p:cNvPr id="4" name="Group 4"/>
          <p:cNvGrpSpPr/>
          <p:nvPr/>
        </p:nvGrpSpPr>
        <p:grpSpPr>
          <a:xfrm>
            <a:off x="0" y="0"/>
            <a:ext cx="8302249" cy="10287000"/>
            <a:chOff x="0" y="0"/>
            <a:chExt cx="11069666" cy="13716000"/>
          </a:xfrm>
        </p:grpSpPr>
        <p:pic>
          <p:nvPicPr>
            <p:cNvPr id="5" name="Picture 5"/>
            <p:cNvPicPr>
              <a:picLocks noChangeAspect="1"/>
            </p:cNvPicPr>
            <p:nvPr/>
          </p:nvPicPr>
          <p:blipFill>
            <a:blip r:embed="rId2">
              <a:alphaModFix amt="19999"/>
            </a:blip>
            <a:srcRect l="23097" r="23097"/>
            <a:stretch>
              <a:fillRect/>
            </a:stretch>
          </p:blipFill>
          <p:spPr>
            <a:xfrm>
              <a:off x="0" y="0"/>
              <a:ext cx="11069666" cy="13716000"/>
            </a:xfrm>
            <a:prstGeom prst="rect">
              <a:avLst/>
            </a:prstGeom>
          </p:spPr>
        </p:pic>
      </p:grpSp>
      <p:sp>
        <p:nvSpPr>
          <p:cNvPr id="6" name="TextBox 6"/>
          <p:cNvSpPr txBox="1"/>
          <p:nvPr/>
        </p:nvSpPr>
        <p:spPr>
          <a:xfrm>
            <a:off x="381000" y="2476500"/>
            <a:ext cx="7278347" cy="4411464"/>
          </a:xfrm>
          <a:prstGeom prst="rect">
            <a:avLst/>
          </a:prstGeom>
        </p:spPr>
        <p:txBody>
          <a:bodyPr wrap="square" lIns="0" tIns="0" rIns="0" bIns="0" rtlCol="0" anchor="t">
            <a:spAutoFit/>
          </a:bodyPr>
          <a:lstStyle/>
          <a:p>
            <a:pPr algn="ctr">
              <a:lnSpc>
                <a:spcPts val="8640"/>
              </a:lnSpc>
            </a:pPr>
            <a:r>
              <a:rPr lang="en-US" sz="7200" b="1" dirty="0">
                <a:solidFill>
                  <a:srgbClr val="FFFFFF"/>
                </a:solidFill>
                <a:latin typeface="Broadway" panose="04040905080B02020502" pitchFamily="82" charset="0"/>
              </a:rPr>
              <a:t>Standard Method of Matrix Multiplication</a:t>
            </a:r>
          </a:p>
        </p:txBody>
      </p:sp>
      <p:sp>
        <p:nvSpPr>
          <p:cNvPr id="7" name="TextBox 7"/>
          <p:cNvSpPr txBox="1"/>
          <p:nvPr/>
        </p:nvSpPr>
        <p:spPr>
          <a:xfrm>
            <a:off x="9144000" y="1631982"/>
            <a:ext cx="8599345" cy="4796936"/>
          </a:xfrm>
          <a:prstGeom prst="rect">
            <a:avLst/>
          </a:prstGeom>
        </p:spPr>
        <p:txBody>
          <a:bodyPr lIns="0" tIns="0" rIns="0" bIns="0" rtlCol="0" anchor="t">
            <a:spAutoFit/>
          </a:bodyPr>
          <a:lstStyle/>
          <a:p>
            <a:pPr algn="ctr">
              <a:lnSpc>
                <a:spcPts val="4275"/>
              </a:lnSpc>
            </a:pPr>
            <a:r>
              <a:rPr lang="en-US" sz="3288" dirty="0">
                <a:solidFill>
                  <a:srgbClr val="000000"/>
                </a:solidFill>
                <a:latin typeface="HK Grotesk Medium"/>
              </a:rPr>
              <a:t>Matrix Multiplication</a:t>
            </a:r>
            <a:r>
              <a:rPr lang="en-US" sz="1993" dirty="0">
                <a:solidFill>
                  <a:srgbClr val="000000"/>
                </a:solidFill>
                <a:latin typeface="HK Grotesk Medium"/>
              </a:rPr>
              <a:t> is a binary operation that produces a matrix from two matrices. For matrix multiplication, the number of columns in the first matrix must be equal to the number of rows in the second matrix. The resulting matrix, known as the matrix product, has the number of rows of the first matrix and the number of columns of the second matrix. The product of matrices A and B is denoted as AB.</a:t>
            </a:r>
          </a:p>
        </p:txBody>
      </p:sp>
      <p:sp>
        <p:nvSpPr>
          <p:cNvPr id="8" name="TextBox 8"/>
          <p:cNvSpPr txBox="1"/>
          <p:nvPr/>
        </p:nvSpPr>
        <p:spPr>
          <a:xfrm>
            <a:off x="9144000" y="1573325"/>
            <a:ext cx="8599345" cy="521251"/>
          </a:xfrm>
          <a:prstGeom prst="rect">
            <a:avLst/>
          </a:prstGeom>
        </p:spPr>
        <p:txBody>
          <a:bodyPr lIns="0" tIns="0" rIns="0" bIns="0" rtlCol="0" anchor="t">
            <a:spAutoFit/>
          </a:bodyPr>
          <a:lstStyle/>
          <a:p>
            <a:pPr>
              <a:lnSpc>
                <a:spcPts val="4142"/>
              </a:lnSpc>
            </a:pPr>
            <a:endParaRPr/>
          </a:p>
        </p:txBody>
      </p:sp>
      <p:sp>
        <p:nvSpPr>
          <p:cNvPr id="9" name="TextBox 9"/>
          <p:cNvSpPr txBox="1"/>
          <p:nvPr/>
        </p:nvSpPr>
        <p:spPr>
          <a:xfrm>
            <a:off x="9144000" y="6540928"/>
            <a:ext cx="8601383" cy="2130605"/>
          </a:xfrm>
          <a:prstGeom prst="rect">
            <a:avLst/>
          </a:prstGeom>
        </p:spPr>
        <p:txBody>
          <a:bodyPr lIns="0" tIns="0" rIns="0" bIns="0" rtlCol="0" anchor="t">
            <a:spAutoFit/>
          </a:bodyPr>
          <a:lstStyle/>
          <a:p>
            <a:pPr algn="ctr">
              <a:lnSpc>
                <a:spcPts val="4206"/>
              </a:lnSpc>
            </a:pPr>
            <a:r>
              <a:rPr lang="en-US" sz="3235" b="1" dirty="0">
                <a:solidFill>
                  <a:srgbClr val="004AAD"/>
                </a:solidFill>
                <a:latin typeface="+mj-lt"/>
              </a:rPr>
              <a:t>Applications:</a:t>
            </a:r>
          </a:p>
          <a:p>
            <a:pPr algn="ctr">
              <a:lnSpc>
                <a:spcPts val="4206"/>
              </a:lnSpc>
            </a:pPr>
            <a:r>
              <a:rPr lang="en-US" sz="3235" dirty="0">
                <a:solidFill>
                  <a:srgbClr val="000000"/>
                </a:solidFill>
                <a:latin typeface="+mj-lt"/>
              </a:rPr>
              <a:t>Scientific Computing</a:t>
            </a:r>
          </a:p>
          <a:p>
            <a:pPr algn="ctr">
              <a:lnSpc>
                <a:spcPts val="4206"/>
              </a:lnSpc>
            </a:pPr>
            <a:r>
              <a:rPr lang="en-US" sz="3235" dirty="0">
                <a:solidFill>
                  <a:srgbClr val="000000"/>
                </a:solidFill>
                <a:latin typeface="+mj-lt"/>
              </a:rPr>
              <a:t>Pattern Recognition</a:t>
            </a:r>
          </a:p>
          <a:p>
            <a:pPr algn="ctr">
              <a:lnSpc>
                <a:spcPts val="4206"/>
              </a:lnSpc>
            </a:pPr>
            <a:r>
              <a:rPr lang="en-US" sz="3235" dirty="0">
                <a:solidFill>
                  <a:srgbClr val="000000"/>
                </a:solidFill>
                <a:latin typeface="+mj-lt"/>
              </a:rPr>
              <a:t>Population Modeling</a:t>
            </a:r>
          </a:p>
        </p:txBody>
      </p:sp>
      <p:sp>
        <p:nvSpPr>
          <p:cNvPr id="10" name="TextBox 10"/>
          <p:cNvSpPr txBox="1"/>
          <p:nvPr/>
        </p:nvSpPr>
        <p:spPr>
          <a:xfrm>
            <a:off x="9144000" y="5859918"/>
            <a:ext cx="8601383" cy="569000"/>
          </a:xfrm>
          <a:prstGeom prst="rect">
            <a:avLst/>
          </a:prstGeom>
        </p:spPr>
        <p:txBody>
          <a:bodyPr lIns="0" tIns="0" rIns="0" bIns="0" rtlCol="0" anchor="t">
            <a:spAutoFit/>
          </a:bodyPr>
          <a:lstStyle/>
          <a:p>
            <a:pPr>
              <a:lnSpc>
                <a:spcPts val="4552"/>
              </a:lnSpc>
            </a:pPr>
            <a:endParaRPr/>
          </a:p>
        </p:txBody>
      </p:sp>
      <p:sp>
        <p:nvSpPr>
          <p:cNvPr id="11" name="TextBox 11"/>
          <p:cNvSpPr txBox="1"/>
          <p:nvPr/>
        </p:nvSpPr>
        <p:spPr>
          <a:xfrm>
            <a:off x="9144000" y="7393046"/>
            <a:ext cx="8599345" cy="661794"/>
          </a:xfrm>
          <a:prstGeom prst="rect">
            <a:avLst/>
          </a:prstGeom>
        </p:spPr>
        <p:txBody>
          <a:bodyPr lIns="0" tIns="0" rIns="0" bIns="0" rtlCol="0" anchor="t">
            <a:spAutoFit/>
          </a:bodyPr>
          <a:lstStyle/>
          <a:p>
            <a:pPr>
              <a:lnSpc>
                <a:spcPts val="5382"/>
              </a:lnSpc>
            </a:pPr>
            <a:endParaRPr/>
          </a:p>
        </p:txBody>
      </p:sp>
      <p:sp>
        <p:nvSpPr>
          <p:cNvPr id="12" name="TextBox 12"/>
          <p:cNvSpPr txBox="1"/>
          <p:nvPr/>
        </p:nvSpPr>
        <p:spPr>
          <a:xfrm>
            <a:off x="9144000" y="8215024"/>
            <a:ext cx="8599345" cy="529032"/>
          </a:xfrm>
          <a:prstGeom prst="rect">
            <a:avLst/>
          </a:prstGeom>
        </p:spPr>
        <p:txBody>
          <a:bodyPr lIns="0" tIns="0" rIns="0" bIns="0" rtlCol="0" anchor="t">
            <a:spAutoFit/>
          </a:bodyPr>
          <a:lstStyle/>
          <a:p>
            <a:pPr>
              <a:lnSpc>
                <a:spcPts val="4347"/>
              </a:lnSpc>
              <a:spcBef>
                <a:spcPct val="0"/>
              </a:spcBef>
            </a:pPr>
            <a:endParaRPr/>
          </a:p>
        </p:txBody>
      </p:sp>
    </p:spTree>
  </p:cSld>
  <p:clrMapOvr>
    <a:masterClrMapping/>
  </p:clrMapOvr>
  <p:transition spd="slow" advClick="0" advTm="0">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12470" y="-236896"/>
            <a:ext cx="2683836" cy="2301420"/>
          </a:xfrm>
          <a:prstGeom prst="rect">
            <a:avLst/>
          </a:prstGeom>
          <a:solidFill>
            <a:srgbClr val="111B1E"/>
          </a:solidFill>
        </p:spPr>
      </p:sp>
      <p:sp>
        <p:nvSpPr>
          <p:cNvPr id="3" name="AutoShape 3"/>
          <p:cNvSpPr/>
          <p:nvPr/>
        </p:nvSpPr>
        <p:spPr>
          <a:xfrm>
            <a:off x="-2074732" y="-598260"/>
            <a:ext cx="5724026" cy="11483520"/>
          </a:xfrm>
          <a:prstGeom prst="rect">
            <a:avLst/>
          </a:prstGeom>
          <a:solidFill>
            <a:srgbClr val="111B1E"/>
          </a:solidFill>
        </p:spPr>
      </p:sp>
      <p:grpSp>
        <p:nvGrpSpPr>
          <p:cNvPr id="4" name="Group 4"/>
          <p:cNvGrpSpPr/>
          <p:nvPr/>
        </p:nvGrpSpPr>
        <p:grpSpPr>
          <a:xfrm>
            <a:off x="4485613" y="3006042"/>
            <a:ext cx="11321914" cy="6605712"/>
            <a:chOff x="-38541" y="-47625"/>
            <a:chExt cx="15095885" cy="8807616"/>
          </a:xfrm>
        </p:grpSpPr>
        <p:sp>
          <p:nvSpPr>
            <p:cNvPr id="5" name="TextBox 5"/>
            <p:cNvSpPr txBox="1"/>
            <p:nvPr/>
          </p:nvSpPr>
          <p:spPr>
            <a:xfrm>
              <a:off x="0" y="-47625"/>
              <a:ext cx="15057344" cy="521255"/>
            </a:xfrm>
            <a:prstGeom prst="rect">
              <a:avLst/>
            </a:prstGeom>
          </p:spPr>
          <p:txBody>
            <a:bodyPr lIns="0" tIns="0" rIns="0" bIns="0" rtlCol="0" anchor="t">
              <a:spAutoFit/>
            </a:bodyPr>
            <a:lstStyle/>
            <a:p>
              <a:pPr>
                <a:lnSpc>
                  <a:spcPts val="3285"/>
                </a:lnSpc>
              </a:pPr>
              <a:endParaRPr/>
            </a:p>
          </p:txBody>
        </p:sp>
        <p:sp>
          <p:nvSpPr>
            <p:cNvPr id="6" name="TextBox 6"/>
            <p:cNvSpPr txBox="1"/>
            <p:nvPr/>
          </p:nvSpPr>
          <p:spPr>
            <a:xfrm>
              <a:off x="-38541" y="213001"/>
              <a:ext cx="15057344" cy="8546990"/>
            </a:xfrm>
            <a:prstGeom prst="rect">
              <a:avLst/>
            </a:prstGeom>
          </p:spPr>
          <p:txBody>
            <a:bodyPr lIns="0" tIns="0" rIns="0" bIns="0" rtlCol="0" anchor="t">
              <a:spAutoFit/>
            </a:bodyPr>
            <a:lstStyle/>
            <a:p>
              <a:pPr>
                <a:lnSpc>
                  <a:spcPts val="3434"/>
                </a:lnSpc>
              </a:pPr>
              <a:r>
                <a:rPr lang="en-US" sz="3200" dirty="0" err="1">
                  <a:solidFill>
                    <a:srgbClr val="111B1E"/>
                  </a:solidFill>
                  <a:latin typeface="+mj-lt"/>
                </a:rPr>
                <a:t>matrixMultiply</a:t>
              </a:r>
              <a:r>
                <a:rPr lang="en-US" sz="3200" dirty="0">
                  <a:solidFill>
                    <a:srgbClr val="111B1E"/>
                  </a:solidFill>
                  <a:latin typeface="+mj-lt"/>
                </a:rPr>
                <a:t>(A, B):</a:t>
              </a:r>
            </a:p>
            <a:p>
              <a:pPr>
                <a:lnSpc>
                  <a:spcPts val="3434"/>
                </a:lnSpc>
              </a:pPr>
              <a:r>
                <a:rPr lang="en-US" sz="1600" b="1" dirty="0">
                  <a:solidFill>
                    <a:srgbClr val="111B1E"/>
                  </a:solidFill>
                  <a:latin typeface="+mj-lt"/>
                </a:rPr>
                <a:t>Assume dimension of A is (m x n), dimension of B is (p x q)</a:t>
              </a:r>
            </a:p>
            <a:p>
              <a:pPr>
                <a:lnSpc>
                  <a:spcPts val="3434"/>
                </a:lnSpc>
              </a:pPr>
              <a:r>
                <a:rPr lang="en-US" sz="1600" b="1" dirty="0">
                  <a:solidFill>
                    <a:srgbClr val="111B1E"/>
                  </a:solidFill>
                  <a:latin typeface="+mj-lt"/>
                </a:rPr>
                <a:t>Begin</a:t>
              </a:r>
            </a:p>
            <a:p>
              <a:pPr>
                <a:lnSpc>
                  <a:spcPts val="3434"/>
                </a:lnSpc>
              </a:pPr>
              <a:r>
                <a:rPr lang="en-US" sz="1600" b="1" dirty="0">
                  <a:solidFill>
                    <a:srgbClr val="111B1E"/>
                  </a:solidFill>
                  <a:latin typeface="+mj-lt"/>
                </a:rPr>
                <a:t>   if n is not same as p, then exit</a:t>
              </a:r>
            </a:p>
            <a:p>
              <a:pPr>
                <a:lnSpc>
                  <a:spcPts val="3434"/>
                </a:lnSpc>
              </a:pPr>
              <a:r>
                <a:rPr lang="en-US" sz="1600" b="1" dirty="0">
                  <a:solidFill>
                    <a:srgbClr val="111B1E"/>
                  </a:solidFill>
                  <a:latin typeface="+mj-lt"/>
                </a:rPr>
                <a:t>   otherwise define C matrix as (m x q)</a:t>
              </a:r>
            </a:p>
            <a:p>
              <a:pPr>
                <a:lnSpc>
                  <a:spcPts val="3434"/>
                </a:lnSpc>
              </a:pPr>
              <a:r>
                <a:rPr lang="en-US" sz="1600" b="1" dirty="0">
                  <a:solidFill>
                    <a:srgbClr val="111B1E"/>
                  </a:solidFill>
                  <a:latin typeface="+mj-lt"/>
                </a:rPr>
                <a:t>   for </a:t>
              </a:r>
              <a:r>
                <a:rPr lang="en-US" sz="1600" b="1" dirty="0" err="1">
                  <a:solidFill>
                    <a:srgbClr val="111B1E"/>
                  </a:solidFill>
                  <a:latin typeface="+mj-lt"/>
                </a:rPr>
                <a:t>i</a:t>
              </a:r>
              <a:r>
                <a:rPr lang="en-US" sz="1600" b="1" dirty="0">
                  <a:solidFill>
                    <a:srgbClr val="111B1E"/>
                  </a:solidFill>
                  <a:latin typeface="+mj-lt"/>
                </a:rPr>
                <a:t> in range 0 to m - 1, do</a:t>
              </a:r>
            </a:p>
            <a:p>
              <a:pPr>
                <a:lnSpc>
                  <a:spcPts val="3434"/>
                </a:lnSpc>
              </a:pPr>
              <a:r>
                <a:rPr lang="en-US" sz="1600" b="1" dirty="0">
                  <a:solidFill>
                    <a:srgbClr val="111B1E"/>
                  </a:solidFill>
                  <a:latin typeface="+mj-lt"/>
                </a:rPr>
                <a:t>      for j in range 0 to q – 1, do                          </a:t>
              </a:r>
            </a:p>
            <a:p>
              <a:pPr>
                <a:lnSpc>
                  <a:spcPts val="3434"/>
                </a:lnSpc>
              </a:pPr>
              <a:r>
                <a:rPr lang="en-US" sz="1600" b="1" dirty="0">
                  <a:solidFill>
                    <a:srgbClr val="111B1E"/>
                  </a:solidFill>
                  <a:latin typeface="+mj-lt"/>
                </a:rPr>
                <a:t>         for k in range 0 to p, do</a:t>
              </a:r>
            </a:p>
            <a:p>
              <a:pPr>
                <a:lnSpc>
                  <a:spcPts val="3434"/>
                </a:lnSpc>
              </a:pPr>
              <a:r>
                <a:rPr lang="en-US" sz="1600" b="1" dirty="0">
                  <a:solidFill>
                    <a:srgbClr val="111B1E"/>
                  </a:solidFill>
                  <a:latin typeface="+mj-lt"/>
                </a:rPr>
                <a:t>            C[</a:t>
              </a:r>
              <a:r>
                <a:rPr lang="en-US" sz="1600" b="1" dirty="0" err="1">
                  <a:solidFill>
                    <a:srgbClr val="111B1E"/>
                  </a:solidFill>
                  <a:latin typeface="+mj-lt"/>
                </a:rPr>
                <a:t>i</a:t>
              </a:r>
              <a:r>
                <a:rPr lang="en-US" sz="1600" b="1" dirty="0">
                  <a:solidFill>
                    <a:srgbClr val="111B1E"/>
                  </a:solidFill>
                  <a:latin typeface="+mj-lt"/>
                </a:rPr>
                <a:t>, j] = C[</a:t>
              </a:r>
              <a:r>
                <a:rPr lang="en-US" sz="1600" b="1" dirty="0" err="1">
                  <a:solidFill>
                    <a:srgbClr val="111B1E"/>
                  </a:solidFill>
                  <a:latin typeface="+mj-lt"/>
                </a:rPr>
                <a:t>i</a:t>
              </a:r>
              <a:r>
                <a:rPr lang="en-US" sz="1600" b="1" dirty="0">
                  <a:solidFill>
                    <a:srgbClr val="111B1E"/>
                  </a:solidFill>
                  <a:latin typeface="+mj-lt"/>
                </a:rPr>
                <a:t>, j] + (A[</a:t>
              </a:r>
              <a:r>
                <a:rPr lang="en-US" sz="1600" b="1" dirty="0" err="1">
                  <a:solidFill>
                    <a:srgbClr val="111B1E"/>
                  </a:solidFill>
                  <a:latin typeface="+mj-lt"/>
                </a:rPr>
                <a:t>i</a:t>
              </a:r>
              <a:r>
                <a:rPr lang="en-US" sz="1600" b="1" dirty="0">
                  <a:solidFill>
                    <a:srgbClr val="111B1E"/>
                  </a:solidFill>
                  <a:latin typeface="+mj-lt"/>
                </a:rPr>
                <a:t>, k] * A[k, j])</a:t>
              </a:r>
            </a:p>
            <a:p>
              <a:pPr>
                <a:lnSpc>
                  <a:spcPts val="3434"/>
                </a:lnSpc>
              </a:pPr>
              <a:r>
                <a:rPr lang="en-US" sz="1600" b="1" dirty="0">
                  <a:solidFill>
                    <a:srgbClr val="111B1E"/>
                  </a:solidFill>
                  <a:latin typeface="+mj-lt"/>
                </a:rPr>
                <a:t>         done</a:t>
              </a:r>
            </a:p>
            <a:p>
              <a:pPr>
                <a:lnSpc>
                  <a:spcPts val="3434"/>
                </a:lnSpc>
              </a:pPr>
              <a:r>
                <a:rPr lang="en-US" sz="1600" b="1" dirty="0">
                  <a:solidFill>
                    <a:srgbClr val="111B1E"/>
                  </a:solidFill>
                  <a:latin typeface="+mj-lt"/>
                </a:rPr>
                <a:t>      done            </a:t>
              </a:r>
            </a:p>
            <a:p>
              <a:pPr>
                <a:lnSpc>
                  <a:spcPts val="3434"/>
                </a:lnSpc>
              </a:pPr>
              <a:r>
                <a:rPr lang="en-US" sz="1600" b="1" dirty="0">
                  <a:solidFill>
                    <a:srgbClr val="111B1E"/>
                  </a:solidFill>
                  <a:latin typeface="+mj-lt"/>
                </a:rPr>
                <a:t>   done                                              </a:t>
              </a:r>
            </a:p>
            <a:p>
              <a:pPr>
                <a:lnSpc>
                  <a:spcPts val="3434"/>
                </a:lnSpc>
              </a:pPr>
              <a:r>
                <a:rPr lang="en-US" sz="3200" dirty="0">
                  <a:solidFill>
                    <a:srgbClr val="111B1E"/>
                  </a:solidFill>
                  <a:latin typeface="+mj-lt"/>
                </a:rPr>
                <a:t> End                                                      </a:t>
              </a:r>
            </a:p>
            <a:p>
              <a:pPr>
                <a:lnSpc>
                  <a:spcPts val="3434"/>
                </a:lnSpc>
              </a:pPr>
              <a:r>
                <a:rPr lang="en-US" sz="3200" dirty="0">
                  <a:solidFill>
                    <a:srgbClr val="111B1E"/>
                  </a:solidFill>
                  <a:latin typeface="+mj-lt"/>
                </a:rPr>
                <a:t>                                                         </a:t>
              </a:r>
              <a:r>
                <a:rPr lang="en-US" sz="3600" b="1" dirty="0">
                  <a:solidFill>
                    <a:srgbClr val="111B1E"/>
                  </a:solidFill>
                  <a:latin typeface="+mj-lt"/>
                </a:rPr>
                <a:t> </a:t>
              </a:r>
              <a:r>
                <a:rPr lang="en-US" sz="1600" b="1" dirty="0">
                  <a:solidFill>
                    <a:srgbClr val="111B1E"/>
                  </a:solidFill>
                  <a:latin typeface="+mj-lt"/>
                </a:rPr>
                <a:t>Time Complexity:- O(n*3)</a:t>
              </a:r>
            </a:p>
            <a:p>
              <a:pPr>
                <a:lnSpc>
                  <a:spcPts val="2874"/>
                </a:lnSpc>
              </a:pPr>
              <a:endParaRPr lang="en-US" sz="1400" dirty="0">
                <a:solidFill>
                  <a:srgbClr val="111B1E"/>
                </a:solidFill>
                <a:latin typeface="+mj-lt"/>
              </a:endParaRPr>
            </a:p>
          </p:txBody>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16744" y="6227914"/>
            <a:ext cx="5136684" cy="4819144"/>
          </a:xfrm>
          <a:prstGeom prst="rect">
            <a:avLst/>
          </a:prstGeom>
        </p:spPr>
      </p:pic>
      <p:grpSp>
        <p:nvGrpSpPr>
          <p:cNvPr id="8" name="Group 8"/>
          <p:cNvGrpSpPr/>
          <p:nvPr/>
        </p:nvGrpSpPr>
        <p:grpSpPr>
          <a:xfrm>
            <a:off x="4514519" y="396504"/>
            <a:ext cx="9258962" cy="2413690"/>
            <a:chOff x="0" y="-57151"/>
            <a:chExt cx="12345283" cy="3218253"/>
          </a:xfrm>
        </p:grpSpPr>
        <p:sp>
          <p:nvSpPr>
            <p:cNvPr id="9" name="TextBox 9"/>
            <p:cNvSpPr txBox="1"/>
            <p:nvPr/>
          </p:nvSpPr>
          <p:spPr>
            <a:xfrm>
              <a:off x="0" y="-57151"/>
              <a:ext cx="12345283" cy="656418"/>
            </a:xfrm>
            <a:prstGeom prst="rect">
              <a:avLst/>
            </a:prstGeom>
          </p:spPr>
          <p:txBody>
            <a:bodyPr lIns="0" tIns="0" rIns="0" bIns="0" rtlCol="0" anchor="t">
              <a:spAutoFit/>
            </a:bodyPr>
            <a:lstStyle/>
            <a:p>
              <a:pPr>
                <a:lnSpc>
                  <a:spcPts val="4050"/>
                </a:lnSpc>
              </a:pPr>
              <a:r>
                <a:rPr lang="en-US" sz="2893" b="1" spc="260" dirty="0">
                  <a:solidFill>
                    <a:srgbClr val="5271FF"/>
                  </a:solidFill>
                  <a:latin typeface="+mj-lt"/>
                </a:rPr>
                <a:t>ALGORITHM:</a:t>
              </a:r>
            </a:p>
          </p:txBody>
        </p:sp>
        <p:sp>
          <p:nvSpPr>
            <p:cNvPr id="10" name="TextBox 10"/>
            <p:cNvSpPr txBox="1"/>
            <p:nvPr/>
          </p:nvSpPr>
          <p:spPr>
            <a:xfrm>
              <a:off x="0" y="802679"/>
              <a:ext cx="12345283" cy="2358423"/>
            </a:xfrm>
            <a:prstGeom prst="rect">
              <a:avLst/>
            </a:prstGeom>
          </p:spPr>
          <p:txBody>
            <a:bodyPr lIns="0" tIns="0" rIns="0" bIns="0" rtlCol="0" anchor="t">
              <a:spAutoFit/>
            </a:bodyPr>
            <a:lstStyle/>
            <a:p>
              <a:pPr>
                <a:lnSpc>
                  <a:spcPts val="3544"/>
                </a:lnSpc>
              </a:pPr>
              <a:r>
                <a:rPr lang="en-US" sz="2531" dirty="0">
                  <a:solidFill>
                    <a:srgbClr val="111B1E"/>
                  </a:solidFill>
                  <a:latin typeface="+mj-lt"/>
                </a:rPr>
                <a:t>Using conventional method we will see how to multiply two matrices. Suppose two matrices are A and B, dimensions of A is (m x n) and B is (p x q) and the resultant matrix can be found if and only if n = p. Then the order of the resultant matrix C will be (m x q).</a:t>
              </a:r>
            </a:p>
          </p:txBody>
        </p:sp>
      </p:grpSp>
    </p:spTree>
  </p:cSld>
  <p:clrMapOvr>
    <a:masterClrMapping/>
  </p:clrMapOvr>
  <mc:AlternateContent xmlns:mc="http://schemas.openxmlformats.org/markup-compatibility/2006">
    <mc:Choice xmlns:p14="http://schemas.microsoft.com/office/powerpoint/2010/main" Requires="p14">
      <p:transition spd="slow" p14:dur="800" advClick="0" advTm="0">
        <p:circle/>
      </p:transition>
    </mc:Choice>
    <mc:Fallback>
      <p:transition spd="slow" advClick="0" advTm="0">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5686" y="0"/>
            <a:ext cx="3864992" cy="10287000"/>
            <a:chOff x="0" y="0"/>
            <a:chExt cx="10269573" cy="27333332"/>
          </a:xfrm>
        </p:grpSpPr>
        <p:sp>
          <p:nvSpPr>
            <p:cNvPr id="3" name="Freeform 3"/>
            <p:cNvSpPr/>
            <p:nvPr/>
          </p:nvSpPr>
          <p:spPr>
            <a:xfrm>
              <a:off x="72390" y="72390"/>
              <a:ext cx="10124793" cy="27188554"/>
            </a:xfrm>
            <a:custGeom>
              <a:avLst/>
              <a:gdLst/>
              <a:ahLst/>
              <a:cxnLst/>
              <a:rect l="l" t="t" r="r" b="b"/>
              <a:pathLst>
                <a:path w="10124793" h="27188554">
                  <a:moveTo>
                    <a:pt x="0" y="0"/>
                  </a:moveTo>
                  <a:lnTo>
                    <a:pt x="10124793" y="0"/>
                  </a:lnTo>
                  <a:lnTo>
                    <a:pt x="10124793" y="27188554"/>
                  </a:lnTo>
                  <a:lnTo>
                    <a:pt x="0" y="27188554"/>
                  </a:lnTo>
                  <a:lnTo>
                    <a:pt x="0" y="0"/>
                  </a:lnTo>
                  <a:close/>
                </a:path>
              </a:pathLst>
            </a:custGeom>
            <a:solidFill>
              <a:srgbClr val="C3EBE2"/>
            </a:solidFill>
          </p:spPr>
        </p:sp>
        <p:sp>
          <p:nvSpPr>
            <p:cNvPr id="4" name="Freeform 4"/>
            <p:cNvSpPr/>
            <p:nvPr/>
          </p:nvSpPr>
          <p:spPr>
            <a:xfrm>
              <a:off x="0" y="0"/>
              <a:ext cx="10269573" cy="27333333"/>
            </a:xfrm>
            <a:custGeom>
              <a:avLst/>
              <a:gdLst/>
              <a:ahLst/>
              <a:cxnLst/>
              <a:rect l="l" t="t" r="r" b="b"/>
              <a:pathLst>
                <a:path w="10269573" h="27333333">
                  <a:moveTo>
                    <a:pt x="10124793" y="27188551"/>
                  </a:moveTo>
                  <a:lnTo>
                    <a:pt x="10269573" y="27188551"/>
                  </a:lnTo>
                  <a:lnTo>
                    <a:pt x="10269573" y="27333333"/>
                  </a:lnTo>
                  <a:lnTo>
                    <a:pt x="10124793" y="27333333"/>
                  </a:lnTo>
                  <a:lnTo>
                    <a:pt x="10124793" y="27188551"/>
                  </a:lnTo>
                  <a:close/>
                  <a:moveTo>
                    <a:pt x="0" y="144780"/>
                  </a:moveTo>
                  <a:lnTo>
                    <a:pt x="144780" y="144780"/>
                  </a:lnTo>
                  <a:lnTo>
                    <a:pt x="144780" y="27188551"/>
                  </a:lnTo>
                  <a:lnTo>
                    <a:pt x="0" y="27188551"/>
                  </a:lnTo>
                  <a:lnTo>
                    <a:pt x="0" y="144780"/>
                  </a:lnTo>
                  <a:close/>
                  <a:moveTo>
                    <a:pt x="0" y="27188551"/>
                  </a:moveTo>
                  <a:lnTo>
                    <a:pt x="144780" y="27188551"/>
                  </a:lnTo>
                  <a:lnTo>
                    <a:pt x="144780" y="27333333"/>
                  </a:lnTo>
                  <a:lnTo>
                    <a:pt x="0" y="27333333"/>
                  </a:lnTo>
                  <a:lnTo>
                    <a:pt x="0" y="27188551"/>
                  </a:lnTo>
                  <a:close/>
                  <a:moveTo>
                    <a:pt x="10124793" y="144780"/>
                  </a:moveTo>
                  <a:lnTo>
                    <a:pt x="10269573" y="144780"/>
                  </a:lnTo>
                  <a:lnTo>
                    <a:pt x="10269573" y="27188551"/>
                  </a:lnTo>
                  <a:lnTo>
                    <a:pt x="10124793" y="27188551"/>
                  </a:lnTo>
                  <a:lnTo>
                    <a:pt x="10124793" y="144780"/>
                  </a:lnTo>
                  <a:close/>
                  <a:moveTo>
                    <a:pt x="144780" y="27188551"/>
                  </a:moveTo>
                  <a:lnTo>
                    <a:pt x="10124793" y="27188551"/>
                  </a:lnTo>
                  <a:lnTo>
                    <a:pt x="10124793" y="27333333"/>
                  </a:lnTo>
                  <a:lnTo>
                    <a:pt x="144780" y="27333333"/>
                  </a:lnTo>
                  <a:lnTo>
                    <a:pt x="144780" y="27188551"/>
                  </a:lnTo>
                  <a:close/>
                  <a:moveTo>
                    <a:pt x="10124793" y="0"/>
                  </a:moveTo>
                  <a:lnTo>
                    <a:pt x="10269573" y="0"/>
                  </a:lnTo>
                  <a:lnTo>
                    <a:pt x="10269573" y="144780"/>
                  </a:lnTo>
                  <a:lnTo>
                    <a:pt x="10124793" y="144780"/>
                  </a:lnTo>
                  <a:lnTo>
                    <a:pt x="10124793" y="0"/>
                  </a:lnTo>
                  <a:close/>
                  <a:moveTo>
                    <a:pt x="0" y="0"/>
                  </a:moveTo>
                  <a:lnTo>
                    <a:pt x="144780" y="0"/>
                  </a:lnTo>
                  <a:lnTo>
                    <a:pt x="144780" y="144780"/>
                  </a:lnTo>
                  <a:lnTo>
                    <a:pt x="0" y="144780"/>
                  </a:lnTo>
                  <a:lnTo>
                    <a:pt x="0" y="0"/>
                  </a:lnTo>
                  <a:close/>
                  <a:moveTo>
                    <a:pt x="144780" y="0"/>
                  </a:moveTo>
                  <a:lnTo>
                    <a:pt x="10124793" y="0"/>
                  </a:lnTo>
                  <a:lnTo>
                    <a:pt x="10124793" y="144780"/>
                  </a:lnTo>
                  <a:lnTo>
                    <a:pt x="144780" y="144780"/>
                  </a:lnTo>
                  <a:lnTo>
                    <a:pt x="144780" y="0"/>
                  </a:lnTo>
                  <a:close/>
                </a:path>
              </a:pathLst>
            </a:custGeom>
            <a:solidFill>
              <a:srgbClr val="2E414D"/>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539642" y="-832193"/>
            <a:ext cx="4663255" cy="4374981"/>
          </a:xfrm>
          <a:prstGeom prst="rect">
            <a:avLst/>
          </a:prstGeom>
        </p:spPr>
      </p:pic>
      <p:pic>
        <p:nvPicPr>
          <p:cNvPr id="6" name="Picture 6"/>
          <p:cNvPicPr>
            <a:picLocks noChangeAspect="1"/>
          </p:cNvPicPr>
          <p:nvPr/>
        </p:nvPicPr>
        <p:blipFill>
          <a:blip r:embed="rId4">
            <a:alphaModFix amt="91000"/>
          </a:blip>
          <a:srcRect l="3692" t="9052" b="20767"/>
          <a:stretch>
            <a:fillRect/>
          </a:stretch>
        </p:blipFill>
        <p:spPr>
          <a:xfrm>
            <a:off x="9708504" y="308404"/>
            <a:ext cx="7363757" cy="9539667"/>
          </a:xfrm>
          <a:prstGeom prst="rect">
            <a:avLst/>
          </a:prstGeom>
        </p:spPr>
      </p:pic>
      <p:sp>
        <p:nvSpPr>
          <p:cNvPr id="7" name="TextBox 7"/>
          <p:cNvSpPr txBox="1"/>
          <p:nvPr/>
        </p:nvSpPr>
        <p:spPr>
          <a:xfrm>
            <a:off x="4177321" y="4099299"/>
            <a:ext cx="5764769" cy="978938"/>
          </a:xfrm>
          <a:prstGeom prst="rect">
            <a:avLst/>
          </a:prstGeom>
        </p:spPr>
        <p:txBody>
          <a:bodyPr lIns="0" tIns="0" rIns="0" bIns="0" rtlCol="0" anchor="t">
            <a:spAutoFit/>
          </a:bodyPr>
          <a:lstStyle/>
          <a:p>
            <a:pPr>
              <a:lnSpc>
                <a:spcPts val="7720"/>
              </a:lnSpc>
            </a:pPr>
            <a:r>
              <a:rPr lang="en-US" sz="6127" spc="263" dirty="0">
                <a:solidFill>
                  <a:srgbClr val="2E414D"/>
                </a:solidFill>
                <a:latin typeface="Sifonn"/>
              </a:rPr>
              <a:t>EXAMPLE</a:t>
            </a:r>
          </a:p>
        </p:txBody>
      </p:sp>
    </p:spTree>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302249" cy="10287000"/>
            <a:chOff x="0" y="0"/>
            <a:chExt cx="2808415" cy="3479800"/>
          </a:xfrm>
        </p:grpSpPr>
        <p:sp>
          <p:nvSpPr>
            <p:cNvPr id="3" name="Freeform 3"/>
            <p:cNvSpPr/>
            <p:nvPr/>
          </p:nvSpPr>
          <p:spPr>
            <a:xfrm>
              <a:off x="0" y="0"/>
              <a:ext cx="2808415" cy="3479800"/>
            </a:xfrm>
            <a:custGeom>
              <a:avLst/>
              <a:gdLst/>
              <a:ahLst/>
              <a:cxnLst/>
              <a:rect l="l" t="t" r="r" b="b"/>
              <a:pathLst>
                <a:path w="2808415" h="3479800">
                  <a:moveTo>
                    <a:pt x="0" y="0"/>
                  </a:moveTo>
                  <a:lnTo>
                    <a:pt x="2808415" y="0"/>
                  </a:lnTo>
                  <a:lnTo>
                    <a:pt x="2808415" y="3479800"/>
                  </a:lnTo>
                  <a:lnTo>
                    <a:pt x="0" y="3479800"/>
                  </a:lnTo>
                  <a:close/>
                </a:path>
              </a:pathLst>
            </a:custGeom>
            <a:solidFill>
              <a:srgbClr val="000000"/>
            </a:solidFill>
          </p:spPr>
        </p:sp>
      </p:grpSp>
      <p:grpSp>
        <p:nvGrpSpPr>
          <p:cNvPr id="4" name="Group 4"/>
          <p:cNvGrpSpPr/>
          <p:nvPr/>
        </p:nvGrpSpPr>
        <p:grpSpPr>
          <a:xfrm>
            <a:off x="0" y="0"/>
            <a:ext cx="8302249" cy="10287000"/>
            <a:chOff x="0" y="0"/>
            <a:chExt cx="11069666" cy="13716000"/>
          </a:xfrm>
        </p:grpSpPr>
        <p:pic>
          <p:nvPicPr>
            <p:cNvPr id="5" name="Picture 5"/>
            <p:cNvPicPr>
              <a:picLocks noChangeAspect="1"/>
            </p:cNvPicPr>
            <p:nvPr/>
          </p:nvPicPr>
          <p:blipFill>
            <a:blip r:embed="rId2">
              <a:alphaModFix amt="19999"/>
            </a:blip>
            <a:srcRect t="8685" b="8685"/>
            <a:stretch>
              <a:fillRect/>
            </a:stretch>
          </p:blipFill>
          <p:spPr>
            <a:xfrm>
              <a:off x="0" y="0"/>
              <a:ext cx="11069666" cy="13716000"/>
            </a:xfrm>
            <a:prstGeom prst="rect">
              <a:avLst/>
            </a:prstGeom>
          </p:spPr>
        </p:pic>
      </p:grpSp>
      <p:sp>
        <p:nvSpPr>
          <p:cNvPr id="6" name="TextBox 6"/>
          <p:cNvSpPr txBox="1"/>
          <p:nvPr/>
        </p:nvSpPr>
        <p:spPr>
          <a:xfrm>
            <a:off x="531624" y="2914745"/>
            <a:ext cx="7239000" cy="3308598"/>
          </a:xfrm>
          <a:prstGeom prst="rect">
            <a:avLst/>
          </a:prstGeom>
        </p:spPr>
        <p:txBody>
          <a:bodyPr wrap="square" lIns="0" tIns="0" rIns="0" bIns="0" rtlCol="0" anchor="t">
            <a:spAutoFit/>
          </a:bodyPr>
          <a:lstStyle/>
          <a:p>
            <a:pPr algn="ctr">
              <a:lnSpc>
                <a:spcPts val="8640"/>
              </a:lnSpc>
            </a:pPr>
            <a:r>
              <a:rPr lang="en-US" sz="7200" b="1" dirty="0">
                <a:solidFill>
                  <a:srgbClr val="FFFFFF"/>
                </a:solidFill>
                <a:latin typeface="Broadway" panose="04040905080B02020502" pitchFamily="82" charset="0"/>
              </a:rPr>
              <a:t>Strassen Matrix Multiplication</a:t>
            </a:r>
          </a:p>
        </p:txBody>
      </p:sp>
      <p:grpSp>
        <p:nvGrpSpPr>
          <p:cNvPr id="7" name="Group 7"/>
          <p:cNvGrpSpPr/>
          <p:nvPr/>
        </p:nvGrpSpPr>
        <p:grpSpPr>
          <a:xfrm>
            <a:off x="9700023" y="1100443"/>
            <a:ext cx="7559277" cy="1937700"/>
            <a:chOff x="0" y="-38100"/>
            <a:chExt cx="10079035" cy="2583600"/>
          </a:xfrm>
        </p:grpSpPr>
        <p:sp>
          <p:nvSpPr>
            <p:cNvPr id="8" name="TextBox 8"/>
            <p:cNvSpPr txBox="1"/>
            <p:nvPr/>
          </p:nvSpPr>
          <p:spPr>
            <a:xfrm>
              <a:off x="0" y="881027"/>
              <a:ext cx="10079035" cy="1664473"/>
            </a:xfrm>
            <a:prstGeom prst="rect">
              <a:avLst/>
            </a:prstGeom>
          </p:spPr>
          <p:txBody>
            <a:bodyPr lIns="0" tIns="0" rIns="0" bIns="0" rtlCol="0" anchor="t">
              <a:spAutoFit/>
            </a:bodyPr>
            <a:lstStyle/>
            <a:p>
              <a:pPr>
                <a:lnSpc>
                  <a:spcPts val="3250"/>
                </a:lnSpc>
              </a:pPr>
              <a:r>
                <a:rPr lang="en-US" sz="2499" dirty="0">
                  <a:solidFill>
                    <a:srgbClr val="000000"/>
                  </a:solidFill>
                  <a:latin typeface="+mj-lt"/>
                </a:rPr>
                <a:t>Strassen algorithm is a recursive method for matrix multiplication where we divide the matrix into 4 sub-matrices of dimensions n/2 x n/2 in each recursive step.</a:t>
              </a:r>
            </a:p>
          </p:txBody>
        </p:sp>
        <p:sp>
          <p:nvSpPr>
            <p:cNvPr id="9" name="TextBox 9"/>
            <p:cNvSpPr txBox="1"/>
            <p:nvPr/>
          </p:nvSpPr>
          <p:spPr>
            <a:xfrm>
              <a:off x="0" y="-38100"/>
              <a:ext cx="10079035" cy="684953"/>
            </a:xfrm>
            <a:prstGeom prst="rect">
              <a:avLst/>
            </a:prstGeom>
          </p:spPr>
          <p:txBody>
            <a:bodyPr lIns="0" tIns="0" rIns="0" bIns="0" rtlCol="0" anchor="t">
              <a:spAutoFit/>
            </a:bodyPr>
            <a:lstStyle/>
            <a:p>
              <a:pPr>
                <a:lnSpc>
                  <a:spcPts val="4160"/>
                </a:lnSpc>
              </a:pPr>
              <a:r>
                <a:rPr lang="en-US" sz="3200" b="1" dirty="0">
                  <a:solidFill>
                    <a:srgbClr val="009490"/>
                  </a:solidFill>
                  <a:latin typeface="+mj-lt"/>
                </a:rPr>
                <a:t>What is Strassen Multiplication</a:t>
              </a:r>
              <a:r>
                <a:rPr lang="en-US" sz="1200" b="1" dirty="0">
                  <a:solidFill>
                    <a:srgbClr val="009490"/>
                  </a:solidFill>
                  <a:latin typeface="+mj-lt"/>
                </a:rPr>
                <a:t> </a:t>
              </a:r>
            </a:p>
          </p:txBody>
        </p:sp>
      </p:grpSp>
      <p:grpSp>
        <p:nvGrpSpPr>
          <p:cNvPr id="10" name="Group 10"/>
          <p:cNvGrpSpPr/>
          <p:nvPr/>
        </p:nvGrpSpPr>
        <p:grpSpPr>
          <a:xfrm>
            <a:off x="9700023" y="3843643"/>
            <a:ext cx="7559277" cy="1877876"/>
            <a:chOff x="0" y="-38100"/>
            <a:chExt cx="10079035" cy="2503834"/>
          </a:xfrm>
        </p:grpSpPr>
        <p:sp>
          <p:nvSpPr>
            <p:cNvPr id="11" name="TextBox 11"/>
            <p:cNvSpPr txBox="1"/>
            <p:nvPr/>
          </p:nvSpPr>
          <p:spPr>
            <a:xfrm>
              <a:off x="0" y="801175"/>
              <a:ext cx="10079035" cy="1664559"/>
            </a:xfrm>
            <a:prstGeom prst="rect">
              <a:avLst/>
            </a:prstGeom>
          </p:spPr>
          <p:txBody>
            <a:bodyPr lIns="0" tIns="0" rIns="0" bIns="0" rtlCol="0" anchor="t">
              <a:spAutoFit/>
            </a:bodyPr>
            <a:lstStyle/>
            <a:p>
              <a:pPr>
                <a:lnSpc>
                  <a:spcPts val="3250"/>
                </a:lnSpc>
              </a:pPr>
              <a:r>
                <a:rPr lang="en-US" sz="2499">
                  <a:solidFill>
                    <a:srgbClr val="000000"/>
                  </a:solidFill>
                  <a:latin typeface="+mj-lt"/>
                </a:rPr>
                <a:t>Strasse</a:t>
              </a:r>
              <a:r>
                <a:rPr lang="en-US" sz="2500">
                  <a:solidFill>
                    <a:srgbClr val="000000"/>
                  </a:solidFill>
                  <a:latin typeface="+mj-lt"/>
                </a:rPr>
                <a:t>n’s Algorithm is an algorithm for matrix multiplication. It is faster than the naive matrix multiplication algorithm. </a:t>
              </a:r>
            </a:p>
          </p:txBody>
        </p:sp>
        <p:sp>
          <p:nvSpPr>
            <p:cNvPr id="12" name="TextBox 12"/>
            <p:cNvSpPr txBox="1"/>
            <p:nvPr/>
          </p:nvSpPr>
          <p:spPr>
            <a:xfrm>
              <a:off x="0" y="-38100"/>
              <a:ext cx="10079035" cy="684953"/>
            </a:xfrm>
            <a:prstGeom prst="rect">
              <a:avLst/>
            </a:prstGeom>
          </p:spPr>
          <p:txBody>
            <a:bodyPr lIns="0" tIns="0" rIns="0" bIns="0" rtlCol="0" anchor="t">
              <a:spAutoFit/>
            </a:bodyPr>
            <a:lstStyle/>
            <a:p>
              <a:pPr>
                <a:lnSpc>
                  <a:spcPts val="4160"/>
                </a:lnSpc>
              </a:pPr>
              <a:r>
                <a:rPr lang="en-US" sz="3200" b="1" dirty="0">
                  <a:solidFill>
                    <a:srgbClr val="009490"/>
                  </a:solidFill>
                  <a:latin typeface="+mj-lt"/>
                </a:rPr>
                <a:t>Ease of use</a:t>
              </a:r>
            </a:p>
          </p:txBody>
        </p:sp>
      </p:grpSp>
      <p:grpSp>
        <p:nvGrpSpPr>
          <p:cNvPr id="13" name="Group 13"/>
          <p:cNvGrpSpPr/>
          <p:nvPr/>
        </p:nvGrpSpPr>
        <p:grpSpPr>
          <a:xfrm>
            <a:off x="9700023" y="6223343"/>
            <a:ext cx="7559277" cy="1546495"/>
            <a:chOff x="0" y="-38100"/>
            <a:chExt cx="10079035" cy="2061993"/>
          </a:xfrm>
        </p:grpSpPr>
        <p:sp>
          <p:nvSpPr>
            <p:cNvPr id="14" name="TextBox 14"/>
            <p:cNvSpPr txBox="1"/>
            <p:nvPr/>
          </p:nvSpPr>
          <p:spPr>
            <a:xfrm>
              <a:off x="0" y="-38100"/>
              <a:ext cx="10079035" cy="684953"/>
            </a:xfrm>
            <a:prstGeom prst="rect">
              <a:avLst/>
            </a:prstGeom>
          </p:spPr>
          <p:txBody>
            <a:bodyPr lIns="0" tIns="0" rIns="0" bIns="0" rtlCol="0" anchor="t">
              <a:spAutoFit/>
            </a:bodyPr>
            <a:lstStyle/>
            <a:p>
              <a:pPr>
                <a:lnSpc>
                  <a:spcPts val="4160"/>
                </a:lnSpc>
              </a:pPr>
              <a:r>
                <a:rPr lang="en-US" sz="3200" b="1" dirty="0">
                  <a:solidFill>
                    <a:srgbClr val="009490"/>
                  </a:solidFill>
                  <a:latin typeface="+mj-lt"/>
                </a:rPr>
                <a:t>Strategy</a:t>
              </a:r>
            </a:p>
          </p:txBody>
        </p:sp>
        <p:sp>
          <p:nvSpPr>
            <p:cNvPr id="15" name="TextBox 15"/>
            <p:cNvSpPr txBox="1"/>
            <p:nvPr/>
          </p:nvSpPr>
          <p:spPr>
            <a:xfrm>
              <a:off x="0" y="923677"/>
              <a:ext cx="10079035" cy="1100216"/>
            </a:xfrm>
            <a:prstGeom prst="rect">
              <a:avLst/>
            </a:prstGeom>
          </p:spPr>
          <p:txBody>
            <a:bodyPr lIns="0" tIns="0" rIns="0" bIns="0" rtlCol="0" anchor="t">
              <a:spAutoFit/>
            </a:bodyPr>
            <a:lstStyle/>
            <a:p>
              <a:pPr>
                <a:lnSpc>
                  <a:spcPts val="3250"/>
                </a:lnSpc>
                <a:spcBef>
                  <a:spcPct val="0"/>
                </a:spcBef>
              </a:pPr>
              <a:r>
                <a:rPr lang="en-US" sz="2499">
                  <a:solidFill>
                    <a:srgbClr val="000000"/>
                  </a:solidFill>
                  <a:latin typeface="+mj-lt"/>
                </a:rPr>
                <a:t>Strassen algorithm is based on divide and conquer strategy or approach. It was published by Volker Strassen.</a:t>
              </a: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0">
        <p15:prstTrans prst="peelOff"/>
      </p:transition>
    </mc:Choice>
    <mc:Fallback>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sp>
        <p:nvSpPr>
          <p:cNvPr id="2" name="AutoShape 2"/>
          <p:cNvSpPr/>
          <p:nvPr/>
        </p:nvSpPr>
        <p:spPr>
          <a:xfrm>
            <a:off x="0" y="8997950"/>
            <a:ext cx="18262416" cy="1289050"/>
          </a:xfrm>
          <a:prstGeom prst="rect">
            <a:avLst/>
          </a:prstGeom>
          <a:solidFill>
            <a:srgbClr val="000000"/>
          </a:solidFill>
        </p:spPr>
      </p:sp>
      <p:grpSp>
        <p:nvGrpSpPr>
          <p:cNvPr id="3" name="Group 3"/>
          <p:cNvGrpSpPr/>
          <p:nvPr/>
        </p:nvGrpSpPr>
        <p:grpSpPr>
          <a:xfrm>
            <a:off x="683319" y="14305"/>
            <a:ext cx="8385357" cy="9642475"/>
            <a:chOff x="0" y="0"/>
            <a:chExt cx="11180475" cy="12856633"/>
          </a:xfrm>
        </p:grpSpPr>
        <p:pic>
          <p:nvPicPr>
            <p:cNvPr id="4" name="Picture 4"/>
            <p:cNvPicPr>
              <a:picLocks noChangeAspect="1"/>
            </p:cNvPicPr>
            <p:nvPr/>
          </p:nvPicPr>
          <p:blipFill>
            <a:blip r:embed="rId2"/>
            <a:srcRect t="9659" b="4096"/>
            <a:stretch>
              <a:fillRect/>
            </a:stretch>
          </p:blipFill>
          <p:spPr>
            <a:xfrm>
              <a:off x="0" y="0"/>
              <a:ext cx="11180475" cy="12856633"/>
            </a:xfrm>
            <a:prstGeom prst="rect">
              <a:avLst/>
            </a:prstGeom>
          </p:spPr>
        </p:pic>
      </p:grpSp>
      <p:grpSp>
        <p:nvGrpSpPr>
          <p:cNvPr id="5" name="Group 5"/>
          <p:cNvGrpSpPr/>
          <p:nvPr/>
        </p:nvGrpSpPr>
        <p:grpSpPr>
          <a:xfrm>
            <a:off x="10412933" y="874473"/>
            <a:ext cx="7098502" cy="4052570"/>
            <a:chOff x="0" y="0"/>
            <a:chExt cx="9464669" cy="5403427"/>
          </a:xfrm>
        </p:grpSpPr>
        <p:sp>
          <p:nvSpPr>
            <p:cNvPr id="6" name="TextBox 6"/>
            <p:cNvSpPr txBox="1"/>
            <p:nvPr/>
          </p:nvSpPr>
          <p:spPr>
            <a:xfrm>
              <a:off x="0" y="161925"/>
              <a:ext cx="9464669" cy="1297051"/>
            </a:xfrm>
            <a:prstGeom prst="rect">
              <a:avLst/>
            </a:prstGeom>
          </p:spPr>
          <p:txBody>
            <a:bodyPr lIns="0" tIns="0" rIns="0" bIns="0" rtlCol="0" anchor="t">
              <a:spAutoFit/>
            </a:bodyPr>
            <a:lstStyle/>
            <a:p>
              <a:pPr algn="l">
                <a:lnSpc>
                  <a:spcPts val="6984"/>
                </a:lnSpc>
              </a:pPr>
              <a:r>
                <a:rPr lang="en-US" sz="7200" dirty="0">
                  <a:solidFill>
                    <a:srgbClr val="000000"/>
                  </a:solidFill>
                  <a:latin typeface="League Gothic"/>
                </a:rPr>
                <a:t>STRASSEN ALGORITHM</a:t>
              </a:r>
            </a:p>
          </p:txBody>
        </p:sp>
        <p:sp>
          <p:nvSpPr>
            <p:cNvPr id="7" name="TextBox 7"/>
            <p:cNvSpPr txBox="1"/>
            <p:nvPr/>
          </p:nvSpPr>
          <p:spPr>
            <a:xfrm>
              <a:off x="0" y="1700017"/>
              <a:ext cx="9439269" cy="723392"/>
            </a:xfrm>
            <a:prstGeom prst="rect">
              <a:avLst/>
            </a:prstGeom>
          </p:spPr>
          <p:txBody>
            <a:bodyPr lIns="0" tIns="0" rIns="0" bIns="0" rtlCol="0" anchor="t">
              <a:spAutoFit/>
            </a:bodyPr>
            <a:lstStyle/>
            <a:p>
              <a:pPr algn="l">
                <a:lnSpc>
                  <a:spcPts val="4248"/>
                </a:lnSpc>
              </a:pPr>
              <a:r>
                <a:rPr lang="en-US" sz="3600">
                  <a:solidFill>
                    <a:srgbClr val="000000"/>
                  </a:solidFill>
                  <a:latin typeface="Montserrat Classic Bold"/>
                </a:rPr>
                <a:t>AN INTRODUCTION</a:t>
              </a:r>
            </a:p>
          </p:txBody>
        </p:sp>
        <p:sp>
          <p:nvSpPr>
            <p:cNvPr id="8" name="TextBox 8"/>
            <p:cNvSpPr txBox="1"/>
            <p:nvPr/>
          </p:nvSpPr>
          <p:spPr>
            <a:xfrm>
              <a:off x="0" y="3942927"/>
              <a:ext cx="9227602" cy="1460500"/>
            </a:xfrm>
            <a:prstGeom prst="rect">
              <a:avLst/>
            </a:prstGeom>
          </p:spPr>
          <p:txBody>
            <a:bodyPr lIns="0" tIns="0" rIns="0" bIns="0" rtlCol="0" anchor="t">
              <a:spAutoFit/>
            </a:bodyPr>
            <a:lstStyle/>
            <a:p>
              <a:pPr>
                <a:lnSpc>
                  <a:spcPts val="2940"/>
                </a:lnSpc>
              </a:pPr>
              <a:r>
                <a:rPr lang="en-US" sz="2100" dirty="0">
                  <a:solidFill>
                    <a:srgbClr val="000000"/>
                  </a:solidFill>
                  <a:latin typeface="Montserrat Light"/>
                </a:rPr>
                <a:t>STEP -1  Divide a matrix of order of 2*2 recursively till we get the matrix of 2*2.</a:t>
              </a:r>
            </a:p>
            <a:p>
              <a:pPr algn="l">
                <a:lnSpc>
                  <a:spcPts val="2940"/>
                </a:lnSpc>
              </a:pPr>
              <a:endParaRPr lang="en-US" sz="2100" dirty="0">
                <a:solidFill>
                  <a:srgbClr val="000000"/>
                </a:solidFill>
                <a:latin typeface="Montserrat Light"/>
              </a:endParaRPr>
            </a:p>
          </p:txBody>
        </p:sp>
        <p:sp>
          <p:nvSpPr>
            <p:cNvPr id="9" name="AutoShape 9"/>
            <p:cNvSpPr/>
            <p:nvPr/>
          </p:nvSpPr>
          <p:spPr>
            <a:xfrm>
              <a:off x="0" y="3092027"/>
              <a:ext cx="1295400" cy="254000"/>
            </a:xfrm>
            <a:prstGeom prst="rect">
              <a:avLst/>
            </a:prstGeom>
            <a:solidFill>
              <a:srgbClr val="000000"/>
            </a:solidFill>
          </p:spPr>
        </p:sp>
      </p:grpSp>
      <p:pic>
        <p:nvPicPr>
          <p:cNvPr id="10" name="Picture 10"/>
          <p:cNvPicPr>
            <a:picLocks noChangeAspect="1"/>
          </p:cNvPicPr>
          <p:nvPr/>
        </p:nvPicPr>
        <p:blipFill>
          <a:blip r:embed="rId3"/>
          <a:srcRect l="19188" t="278" r="981" b="54512"/>
          <a:stretch>
            <a:fillRect/>
          </a:stretch>
        </p:blipFill>
        <p:spPr>
          <a:xfrm>
            <a:off x="10830270" y="4927043"/>
            <a:ext cx="6263829" cy="4729737"/>
          </a:xfrm>
          <a:prstGeom prst="rect">
            <a:avLst/>
          </a:prstGeom>
        </p:spPr>
      </p:pic>
      <p:sp>
        <p:nvSpPr>
          <p:cNvPr id="11" name="AutoShape 11"/>
          <p:cNvSpPr/>
          <p:nvPr/>
        </p:nvSpPr>
        <p:spPr>
          <a:xfrm rot="5400000">
            <a:off x="-4326069" y="4964634"/>
            <a:ext cx="10018771" cy="0"/>
          </a:xfrm>
          <a:custGeom>
            <a:avLst/>
            <a:gdLst>
              <a:gd name="connsiteX0" fmla="*/ 0 w 10000"/>
              <a:gd name="connsiteY0" fmla="*/ 0 h 10000"/>
              <a:gd name="connsiteX1" fmla="*/ 10000 w 10000"/>
              <a:gd name="connsiteY1" fmla="*/ 10000 h 10000"/>
              <a:gd name="connsiteX0" fmla="*/ 0 w 8446"/>
              <a:gd name="connsiteY0" fmla="*/ -57147 h 0"/>
              <a:gd name="connsiteX1" fmla="*/ 8446 w 8446"/>
              <a:gd name="connsiteY1" fmla="*/ 10000 h 0"/>
            </a:gdLst>
            <a:ahLst/>
            <a:cxnLst>
              <a:cxn ang="0">
                <a:pos x="connsiteX0" y="connsiteY0"/>
              </a:cxn>
              <a:cxn ang="0">
                <a:pos x="connsiteX1" y="connsiteY1"/>
              </a:cxn>
            </a:cxnLst>
            <a:rect l="l" t="t" r="r" b="b"/>
            <a:pathLst>
              <a:path w="8446">
                <a:moveTo>
                  <a:pt x="0" y="-57147"/>
                </a:moveTo>
                <a:cubicBezTo>
                  <a:pt x="3333" y="-53814"/>
                  <a:pt x="5113" y="6667"/>
                  <a:pt x="8446" y="10000"/>
                </a:cubicBezTo>
              </a:path>
            </a:pathLst>
          </a:custGeom>
          <a:ln w="95250" cap="rnd">
            <a:solidFill>
              <a:srgbClr val="000000"/>
            </a:solidFill>
            <a:prstDash val="solid"/>
            <a:headEnd type="oval" w="lg" len="lg"/>
            <a:tailEnd type="oval" w="lg" len="lg"/>
          </a:ln>
        </p:spPr>
      </p:sp>
      <p:sp>
        <p:nvSpPr>
          <p:cNvPr id="12" name="AutoShape 12"/>
          <p:cNvSpPr/>
          <p:nvPr/>
        </p:nvSpPr>
        <p:spPr>
          <a:xfrm rot="5400000" flipV="1">
            <a:off x="4112631" y="4970352"/>
            <a:ext cx="9959721" cy="47626"/>
          </a:xfrm>
          <a:custGeom>
            <a:avLst/>
            <a:gdLst>
              <a:gd name="connsiteX0" fmla="*/ 0 w 11744240"/>
              <a:gd name="connsiteY0" fmla="*/ 0 h 31584"/>
              <a:gd name="connsiteX1" fmla="*/ 11744240 w 11744240"/>
              <a:gd name="connsiteY1" fmla="*/ 31584 h 31584"/>
              <a:gd name="connsiteX0" fmla="*/ 0 w 9972590"/>
              <a:gd name="connsiteY0" fmla="*/ 39853 h 39853"/>
              <a:gd name="connsiteX1" fmla="*/ 9972590 w 9972590"/>
              <a:gd name="connsiteY1" fmla="*/ 0 h 39853"/>
              <a:gd name="connsiteX0" fmla="*/ 0 w 9901149"/>
              <a:gd name="connsiteY0" fmla="*/ 0 h 160170"/>
              <a:gd name="connsiteX1" fmla="*/ 9901149 w 9901149"/>
              <a:gd name="connsiteY1" fmla="*/ 160170 h 160170"/>
            </a:gdLst>
            <a:ahLst/>
            <a:cxnLst>
              <a:cxn ang="0">
                <a:pos x="connsiteX0" y="connsiteY0"/>
              </a:cxn>
              <a:cxn ang="0">
                <a:pos x="connsiteX1" y="connsiteY1"/>
              </a:cxn>
            </a:cxnLst>
            <a:rect l="l" t="t" r="r" b="b"/>
            <a:pathLst>
              <a:path w="9901149" h="160170">
                <a:moveTo>
                  <a:pt x="0" y="0"/>
                </a:moveTo>
                <a:lnTo>
                  <a:pt x="9901149" y="160170"/>
                </a:lnTo>
              </a:path>
            </a:pathLst>
          </a:custGeom>
          <a:ln w="95250" cap="rnd">
            <a:solidFill>
              <a:srgbClr val="000000"/>
            </a:solidFill>
            <a:prstDash val="solid"/>
            <a:headEnd type="oval" w="lg" len="lg"/>
            <a:tailEnd type="oval" w="lg" len="lg"/>
          </a:ln>
        </p:spPr>
        <p:txBody>
          <a:bodyPr/>
          <a:lstStyle/>
          <a:p>
            <a:endParaRPr lang="en-IN" dirty="0"/>
          </a:p>
        </p:txBody>
      </p:sp>
      <p:sp>
        <p:nvSpPr>
          <p:cNvPr id="13" name="AutoShape 13"/>
          <p:cNvSpPr/>
          <p:nvPr/>
        </p:nvSpPr>
        <p:spPr>
          <a:xfrm rot="5400000">
            <a:off x="8253019" y="7602912"/>
            <a:ext cx="5236344" cy="3195"/>
          </a:xfrm>
          <a:prstGeom prst="line">
            <a:avLst/>
          </a:prstGeom>
          <a:ln w="95250" cap="flat">
            <a:solidFill>
              <a:srgbClr val="000000"/>
            </a:solidFill>
            <a:prstDash val="solid"/>
            <a:headEnd type="none" w="sm" len="sm"/>
            <a:tailEnd type="arrow" w="med" len="sm"/>
          </a:ln>
        </p:spPr>
      </p:sp>
      <p:sp>
        <p:nvSpPr>
          <p:cNvPr id="14" name="AutoShape 14"/>
          <p:cNvSpPr/>
          <p:nvPr/>
        </p:nvSpPr>
        <p:spPr>
          <a:xfrm rot="5400000" flipV="1">
            <a:off x="14545772" y="7433991"/>
            <a:ext cx="5042211" cy="37837"/>
          </a:xfrm>
          <a:prstGeom prst="line">
            <a:avLst/>
          </a:prstGeom>
          <a:ln w="95250" cap="flat">
            <a:solidFill>
              <a:srgbClr val="000000"/>
            </a:solidFill>
            <a:prstDash val="solid"/>
            <a:headEnd type="none" w="sm" len="sm"/>
            <a:tailEnd type="arrow" w="med" len="sm"/>
          </a:ln>
        </p:spPr>
        <p:txBody>
          <a:bodyPr/>
          <a:lstStyle/>
          <a:p>
            <a:endParaRPr lang="en-IN" dirty="0"/>
          </a:p>
        </p:txBody>
      </p:sp>
      <p:sp>
        <p:nvSpPr>
          <p:cNvPr id="15" name="AutoShape 15"/>
          <p:cNvSpPr/>
          <p:nvPr/>
        </p:nvSpPr>
        <p:spPr>
          <a:xfrm>
            <a:off x="10869593" y="4927043"/>
            <a:ext cx="6176880" cy="0"/>
          </a:xfrm>
          <a:prstGeom prst="line">
            <a:avLst/>
          </a:prstGeom>
          <a:ln w="95250" cap="rnd">
            <a:solidFill>
              <a:srgbClr val="000000"/>
            </a:solidFill>
            <a:prstDash val="solid"/>
            <a:headEnd type="none" w="sm" len="sm"/>
            <a:tailEnd type="none" w="sm" len="sm"/>
          </a:ln>
        </p:spPr>
      </p:sp>
      <p:sp>
        <p:nvSpPr>
          <p:cNvPr id="16" name="AutoShape 16"/>
          <p:cNvSpPr/>
          <p:nvPr/>
        </p:nvSpPr>
        <p:spPr>
          <a:xfrm>
            <a:off x="837051" y="-1"/>
            <a:ext cx="8146778" cy="14305"/>
          </a:xfrm>
          <a:prstGeom prst="line">
            <a:avLst/>
          </a:prstGeom>
          <a:ln w="95250" cap="rnd">
            <a:solidFill>
              <a:srgbClr val="000000"/>
            </a:solidFill>
            <a:prstDash val="solid"/>
            <a:headEnd type="none" w="sm" len="sm"/>
            <a:tailEnd type="none" w="sm" len="sm"/>
          </a:ln>
        </p:spPr>
      </p:sp>
      <p:sp>
        <p:nvSpPr>
          <p:cNvPr id="17" name="TextBox 17"/>
          <p:cNvSpPr txBox="1"/>
          <p:nvPr/>
        </p:nvSpPr>
        <p:spPr>
          <a:xfrm>
            <a:off x="1192733" y="9974015"/>
            <a:ext cx="2452083" cy="230832"/>
          </a:xfrm>
          <a:prstGeom prst="rect">
            <a:avLst/>
          </a:prstGeom>
        </p:spPr>
        <p:txBody>
          <a:bodyPr wrap="square" lIns="0" tIns="0" rIns="0" bIns="0" rtlCol="0" anchor="t">
            <a:spAutoFit/>
          </a:bodyPr>
          <a:lstStyle/>
          <a:p>
            <a:pPr algn="ctr">
              <a:lnSpc>
                <a:spcPts val="1800"/>
              </a:lnSpc>
              <a:spcBef>
                <a:spcPct val="0"/>
              </a:spcBef>
            </a:pPr>
            <a:r>
              <a:rPr lang="en-US" sz="1500" dirty="0">
                <a:solidFill>
                  <a:srgbClr val="00C2CB"/>
                </a:solidFill>
                <a:latin typeface="Montserrat Light"/>
              </a:rPr>
              <a:t>Strassen Algorithm</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drape"/>
      </p:transition>
    </mc:Choice>
    <mc:Fallback>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3EBE2"/>
        </a:solidFill>
        <a:effectLst/>
      </p:bgPr>
    </p:bg>
    <p:spTree>
      <p:nvGrpSpPr>
        <p:cNvPr id="1" name=""/>
        <p:cNvGrpSpPr/>
        <p:nvPr/>
      </p:nvGrpSpPr>
      <p:grpSpPr>
        <a:xfrm>
          <a:off x="0" y="0"/>
          <a:ext cx="0" cy="0"/>
          <a:chOff x="0" y="0"/>
          <a:chExt cx="0" cy="0"/>
        </a:xfrm>
      </p:grpSpPr>
      <p:sp>
        <p:nvSpPr>
          <p:cNvPr id="2" name="TextBox 2"/>
          <p:cNvSpPr txBox="1"/>
          <p:nvPr/>
        </p:nvSpPr>
        <p:spPr>
          <a:xfrm>
            <a:off x="322100" y="2506256"/>
            <a:ext cx="6920702" cy="1478280"/>
          </a:xfrm>
          <a:prstGeom prst="rect">
            <a:avLst/>
          </a:prstGeom>
        </p:spPr>
        <p:txBody>
          <a:bodyPr lIns="0" tIns="0" rIns="0" bIns="0" rtlCol="0" anchor="t">
            <a:spAutoFit/>
          </a:bodyPr>
          <a:lstStyle/>
          <a:p>
            <a:pPr algn="l">
              <a:lnSpc>
                <a:spcPts val="2940"/>
              </a:lnSpc>
            </a:pPr>
            <a:endParaRPr dirty="0"/>
          </a:p>
          <a:p>
            <a:pPr algn="l">
              <a:lnSpc>
                <a:spcPts val="2940"/>
              </a:lnSpc>
            </a:pPr>
            <a:r>
              <a:rPr lang="en-US" sz="2100" dirty="0">
                <a:solidFill>
                  <a:srgbClr val="000000"/>
                </a:solidFill>
                <a:latin typeface="Montserrat Light"/>
              </a:rPr>
              <a:t>STEP -2  Use the previous set of formulas to carry out 2*2 matrix multiplication by treating them as element.</a:t>
            </a:r>
          </a:p>
        </p:txBody>
      </p:sp>
      <p:sp>
        <p:nvSpPr>
          <p:cNvPr id="3" name="AutoShape 3"/>
          <p:cNvSpPr/>
          <p:nvPr/>
        </p:nvSpPr>
        <p:spPr>
          <a:xfrm>
            <a:off x="322100" y="2544356"/>
            <a:ext cx="971550" cy="190500"/>
          </a:xfrm>
          <a:prstGeom prst="rect">
            <a:avLst/>
          </a:prstGeom>
          <a:solidFill>
            <a:srgbClr val="000000"/>
          </a:solidFill>
        </p:spPr>
      </p:sp>
      <p:sp>
        <p:nvSpPr>
          <p:cNvPr id="4" name="AutoShape 4"/>
          <p:cNvSpPr/>
          <p:nvPr/>
        </p:nvSpPr>
        <p:spPr>
          <a:xfrm>
            <a:off x="-230677" y="8997950"/>
            <a:ext cx="19253200" cy="1289050"/>
          </a:xfrm>
          <a:prstGeom prst="rect">
            <a:avLst/>
          </a:prstGeom>
          <a:solidFill>
            <a:srgbClr val="000000"/>
          </a:solidFill>
        </p:spPr>
      </p:sp>
      <p:grpSp>
        <p:nvGrpSpPr>
          <p:cNvPr id="5" name="Group 5"/>
          <p:cNvGrpSpPr>
            <a:grpSpLocks noChangeAspect="1"/>
          </p:cNvGrpSpPr>
          <p:nvPr/>
        </p:nvGrpSpPr>
        <p:grpSpPr>
          <a:xfrm>
            <a:off x="7597096" y="359977"/>
            <a:ext cx="8986035" cy="8986035"/>
            <a:chOff x="0" y="0"/>
            <a:chExt cx="6350000" cy="6350000"/>
          </a:xfrm>
        </p:grpSpPr>
        <p:sp>
          <p:nvSpPr>
            <p:cNvPr id="6" name="Freeform 6"/>
            <p:cNvSpPr/>
            <p:nvPr/>
          </p:nvSpPr>
          <p:spPr>
            <a:xfrm>
              <a:off x="124460" y="124460"/>
              <a:ext cx="6101080" cy="6101080"/>
            </a:xfrm>
            <a:custGeom>
              <a:avLst/>
              <a:gdLst/>
              <a:ahLst/>
              <a:cxnLst/>
              <a:rect l="l" t="t" r="r" b="b"/>
              <a:pathLst>
                <a:path w="6101080" h="6101080">
                  <a:moveTo>
                    <a:pt x="0" y="0"/>
                  </a:moveTo>
                  <a:lnTo>
                    <a:pt x="6101080" y="0"/>
                  </a:lnTo>
                  <a:lnTo>
                    <a:pt x="6101080" y="6101080"/>
                  </a:lnTo>
                  <a:lnTo>
                    <a:pt x="0" y="6101080"/>
                  </a:lnTo>
                  <a:close/>
                </a:path>
              </a:pathLst>
            </a:custGeom>
            <a:solidFill>
              <a:srgbClr val="FFFFFF"/>
            </a:solidFill>
            <a:ln>
              <a:solidFill>
                <a:srgbClr val="000000"/>
              </a:solidFill>
            </a:ln>
          </p:spPr>
        </p:sp>
        <p:sp>
          <p:nvSpPr>
            <p:cNvPr id="7" name="Freeform 7"/>
            <p:cNvSpPr/>
            <p:nvPr/>
          </p:nvSpPr>
          <p:spPr>
            <a:xfrm>
              <a:off x="0" y="0"/>
              <a:ext cx="6350000" cy="6350000"/>
            </a:xfrm>
            <a:custGeom>
              <a:avLst/>
              <a:gdLst/>
              <a:ahLst/>
              <a:cxnLst/>
              <a:rect l="l" t="t" r="r" b="b"/>
              <a:pathLst>
                <a:path w="6350000" h="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009490"/>
            </a:solidFill>
          </p:spPr>
        </p:sp>
      </p:grpSp>
      <p:grpSp>
        <p:nvGrpSpPr>
          <p:cNvPr id="8" name="Group 8"/>
          <p:cNvGrpSpPr>
            <a:grpSpLocks noChangeAspect="1"/>
          </p:cNvGrpSpPr>
          <p:nvPr/>
        </p:nvGrpSpPr>
        <p:grpSpPr>
          <a:xfrm>
            <a:off x="9223944" y="359977"/>
            <a:ext cx="8970728" cy="8970728"/>
            <a:chOff x="0" y="0"/>
            <a:chExt cx="6350000" cy="6350000"/>
          </a:xfrm>
        </p:grpSpPr>
        <p:sp>
          <p:nvSpPr>
            <p:cNvPr id="9" name="Freeform 9"/>
            <p:cNvSpPr/>
            <p:nvPr/>
          </p:nvSpPr>
          <p:spPr>
            <a:xfrm>
              <a:off x="124460" y="124460"/>
              <a:ext cx="6101080" cy="6101080"/>
            </a:xfrm>
            <a:custGeom>
              <a:avLst/>
              <a:gdLst/>
              <a:ahLst/>
              <a:cxnLst/>
              <a:rect l="l" t="t" r="r" b="b"/>
              <a:pathLst>
                <a:path w="6101080" h="6101080">
                  <a:moveTo>
                    <a:pt x="0" y="0"/>
                  </a:moveTo>
                  <a:lnTo>
                    <a:pt x="6101080" y="0"/>
                  </a:lnTo>
                  <a:lnTo>
                    <a:pt x="6101080" y="6101080"/>
                  </a:lnTo>
                  <a:lnTo>
                    <a:pt x="0" y="6101080"/>
                  </a:lnTo>
                  <a:close/>
                </a:path>
              </a:pathLst>
            </a:custGeom>
            <a:solidFill>
              <a:srgbClr val="FFFFFF"/>
            </a:solidFill>
            <a:ln>
              <a:solidFill>
                <a:srgbClr val="000000"/>
              </a:solidFill>
            </a:ln>
          </p:spPr>
        </p:sp>
        <p:sp>
          <p:nvSpPr>
            <p:cNvPr id="10" name="Freeform 10"/>
            <p:cNvSpPr/>
            <p:nvPr/>
          </p:nvSpPr>
          <p:spPr>
            <a:xfrm>
              <a:off x="0" y="0"/>
              <a:ext cx="6350000" cy="6350000"/>
            </a:xfrm>
            <a:custGeom>
              <a:avLst/>
              <a:gdLst/>
              <a:ahLst/>
              <a:cxnLst/>
              <a:rect l="l" t="t" r="r" b="b"/>
              <a:pathLst>
                <a:path w="6350000" h="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009490"/>
            </a:solidFill>
          </p:spPr>
        </p:sp>
      </p:grpSp>
      <p:grpSp>
        <p:nvGrpSpPr>
          <p:cNvPr id="11" name="Group 11"/>
          <p:cNvGrpSpPr/>
          <p:nvPr/>
        </p:nvGrpSpPr>
        <p:grpSpPr>
          <a:xfrm>
            <a:off x="7748377" y="515466"/>
            <a:ext cx="10290806" cy="8675058"/>
            <a:chOff x="0" y="0"/>
            <a:chExt cx="13721075" cy="11566743"/>
          </a:xfrm>
        </p:grpSpPr>
        <p:pic>
          <p:nvPicPr>
            <p:cNvPr id="12" name="Picture 12"/>
            <p:cNvPicPr>
              <a:picLocks noChangeAspect="1"/>
            </p:cNvPicPr>
            <p:nvPr/>
          </p:nvPicPr>
          <p:blipFill>
            <a:blip r:embed="rId2"/>
            <a:srcRect l="9036" t="42488"/>
            <a:stretch>
              <a:fillRect/>
            </a:stretch>
          </p:blipFill>
          <p:spPr>
            <a:xfrm>
              <a:off x="0" y="0"/>
              <a:ext cx="13721075" cy="11566743"/>
            </a:xfrm>
            <a:prstGeom prst="rect">
              <a:avLst/>
            </a:prstGeom>
          </p:spPr>
        </p:pic>
      </p:grpSp>
      <p:grpSp>
        <p:nvGrpSpPr>
          <p:cNvPr id="13" name="Group 13"/>
          <p:cNvGrpSpPr>
            <a:grpSpLocks noChangeAspect="1"/>
          </p:cNvGrpSpPr>
          <p:nvPr/>
        </p:nvGrpSpPr>
        <p:grpSpPr>
          <a:xfrm>
            <a:off x="2010184" y="4090990"/>
            <a:ext cx="5458066" cy="5205987"/>
            <a:chOff x="0" y="0"/>
            <a:chExt cx="6324600" cy="6032500"/>
          </a:xfrm>
        </p:grpSpPr>
        <p:sp>
          <p:nvSpPr>
            <p:cNvPr id="14" name="Freeform 14"/>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solidFill>
              <a:srgbClr val="FFFFFF"/>
            </a:solidFill>
            <a:ln>
              <a:solidFill>
                <a:srgbClr val="000000"/>
              </a:solidFill>
            </a:ln>
          </p:spPr>
        </p:sp>
        <p:sp>
          <p:nvSpPr>
            <p:cNvPr id="15" name="Freeform 15"/>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009490"/>
            </a:solidFill>
          </p:spPr>
        </p:sp>
      </p:grpSp>
      <p:grpSp>
        <p:nvGrpSpPr>
          <p:cNvPr id="16" name="Group 16"/>
          <p:cNvGrpSpPr>
            <a:grpSpLocks noChangeAspect="1"/>
          </p:cNvGrpSpPr>
          <p:nvPr/>
        </p:nvGrpSpPr>
        <p:grpSpPr>
          <a:xfrm>
            <a:off x="322100" y="4090990"/>
            <a:ext cx="5458066" cy="5205987"/>
            <a:chOff x="0" y="0"/>
            <a:chExt cx="6324600" cy="6032500"/>
          </a:xfrm>
        </p:grpSpPr>
        <p:sp>
          <p:nvSpPr>
            <p:cNvPr id="17" name="Freeform 17"/>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solidFill>
              <a:srgbClr val="FFFFFF"/>
            </a:solidFill>
            <a:ln>
              <a:solidFill>
                <a:srgbClr val="000000"/>
              </a:solidFill>
            </a:ln>
          </p:spPr>
        </p:sp>
        <p:sp>
          <p:nvSpPr>
            <p:cNvPr id="18" name="Freeform 18"/>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009490"/>
            </a:solidFill>
          </p:spPr>
        </p:sp>
      </p:grpSp>
      <p:pic>
        <p:nvPicPr>
          <p:cNvPr id="19" name="Picture 19"/>
          <p:cNvPicPr>
            <a:picLocks noChangeAspect="1"/>
          </p:cNvPicPr>
          <p:nvPr/>
        </p:nvPicPr>
        <p:blipFill>
          <a:blip r:embed="rId3"/>
          <a:srcRect l="59995" t="12226" r="2599" b="19278"/>
          <a:stretch>
            <a:fillRect/>
          </a:stretch>
        </p:blipFill>
        <p:spPr>
          <a:xfrm rot="-5400000">
            <a:off x="1380029" y="3252261"/>
            <a:ext cx="5030292" cy="6926950"/>
          </a:xfrm>
          <a:prstGeom prst="rect">
            <a:avLst/>
          </a:prstGeom>
        </p:spPr>
      </p:pic>
      <p:sp>
        <p:nvSpPr>
          <p:cNvPr id="20" name="TextBox 20"/>
          <p:cNvSpPr txBox="1"/>
          <p:nvPr/>
        </p:nvSpPr>
        <p:spPr>
          <a:xfrm>
            <a:off x="322100" y="387261"/>
            <a:ext cx="7098502" cy="932307"/>
          </a:xfrm>
          <a:prstGeom prst="rect">
            <a:avLst/>
          </a:prstGeom>
        </p:spPr>
        <p:txBody>
          <a:bodyPr lIns="0" tIns="0" rIns="0" bIns="0" rtlCol="0" anchor="t">
            <a:spAutoFit/>
          </a:bodyPr>
          <a:lstStyle/>
          <a:p>
            <a:pPr algn="l">
              <a:lnSpc>
                <a:spcPts val="6984"/>
              </a:lnSpc>
            </a:pPr>
            <a:r>
              <a:rPr lang="en-US" sz="7200">
                <a:solidFill>
                  <a:srgbClr val="000000"/>
                </a:solidFill>
                <a:latin typeface="League Gothic"/>
              </a:rPr>
              <a:t>STRASSEN ALGORITHM</a:t>
            </a:r>
          </a:p>
        </p:txBody>
      </p:sp>
      <p:sp>
        <p:nvSpPr>
          <p:cNvPr id="21" name="TextBox 21"/>
          <p:cNvSpPr txBox="1"/>
          <p:nvPr/>
        </p:nvSpPr>
        <p:spPr>
          <a:xfrm>
            <a:off x="322100" y="1500349"/>
            <a:ext cx="7079452" cy="542544"/>
          </a:xfrm>
          <a:prstGeom prst="rect">
            <a:avLst/>
          </a:prstGeom>
        </p:spPr>
        <p:txBody>
          <a:bodyPr lIns="0" tIns="0" rIns="0" bIns="0" rtlCol="0" anchor="t">
            <a:spAutoFit/>
          </a:bodyPr>
          <a:lstStyle/>
          <a:p>
            <a:pPr algn="l">
              <a:lnSpc>
                <a:spcPts val="4248"/>
              </a:lnSpc>
            </a:pPr>
            <a:r>
              <a:rPr lang="en-US" sz="3600">
                <a:solidFill>
                  <a:srgbClr val="000000"/>
                </a:solidFill>
                <a:latin typeface="Montserrat Classic Bold"/>
              </a:rPr>
              <a:t>IN ADDITION</a:t>
            </a:r>
          </a:p>
        </p:txBody>
      </p:sp>
      <p:sp>
        <p:nvSpPr>
          <p:cNvPr id="22" name="TextBox 22"/>
          <p:cNvSpPr txBox="1"/>
          <p:nvPr/>
        </p:nvSpPr>
        <p:spPr>
          <a:xfrm>
            <a:off x="-3089322" y="9642475"/>
            <a:ext cx="9414170" cy="228600"/>
          </a:xfrm>
          <a:prstGeom prst="rect">
            <a:avLst/>
          </a:prstGeom>
        </p:spPr>
        <p:txBody>
          <a:bodyPr lIns="0" tIns="0" rIns="0" bIns="0" rtlCol="0" anchor="t">
            <a:spAutoFit/>
          </a:bodyPr>
          <a:lstStyle/>
          <a:p>
            <a:pPr algn="ctr">
              <a:lnSpc>
                <a:spcPts val="1799"/>
              </a:lnSpc>
              <a:spcBef>
                <a:spcPct val="0"/>
              </a:spcBef>
            </a:pPr>
            <a:r>
              <a:rPr lang="en-US" sz="1499">
                <a:solidFill>
                  <a:srgbClr val="C3EBE2"/>
                </a:solidFill>
                <a:latin typeface="Montserrat Light"/>
              </a:rPr>
              <a:t>Strassen Algorithm</a:t>
            </a:r>
          </a:p>
        </p:txBody>
      </p:sp>
    </p:spTree>
  </p:cSld>
  <p:clrMapOvr>
    <a:masterClrMapping/>
  </p:clrMapOvr>
  <mc:AlternateContent xmlns:mc="http://schemas.openxmlformats.org/markup-compatibility/2006">
    <mc:Choice xmlns:p14="http://schemas.microsoft.com/office/powerpoint/2010/main" Requires="p14">
      <p:transition spd="slow" p14:dur="2000" advClick="0" advTm="0">
        <p14:prism isContent="1"/>
      </p:transition>
    </mc:Choice>
    <mc:Fallback>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90487" y="17979"/>
            <a:ext cx="8686800" cy="8724900"/>
          </a:xfrm>
          <a:prstGeom prst="rect">
            <a:avLst/>
          </a:prstGeom>
          <a:solidFill>
            <a:srgbClr val="2E414D"/>
          </a:solidFill>
        </p:spPr>
      </p:sp>
      <p:grpSp>
        <p:nvGrpSpPr>
          <p:cNvPr id="5" name="Group 5"/>
          <p:cNvGrpSpPr/>
          <p:nvPr/>
        </p:nvGrpSpPr>
        <p:grpSpPr>
          <a:xfrm>
            <a:off x="10332248" y="1922780"/>
            <a:ext cx="7098502" cy="5546090"/>
            <a:chOff x="0" y="0"/>
            <a:chExt cx="9464669" cy="7394787"/>
          </a:xfrm>
        </p:grpSpPr>
        <p:sp>
          <p:nvSpPr>
            <p:cNvPr id="6" name="TextBox 6"/>
            <p:cNvSpPr txBox="1"/>
            <p:nvPr/>
          </p:nvSpPr>
          <p:spPr>
            <a:xfrm>
              <a:off x="0" y="161925"/>
              <a:ext cx="9464669" cy="1297051"/>
            </a:xfrm>
            <a:prstGeom prst="rect">
              <a:avLst/>
            </a:prstGeom>
          </p:spPr>
          <p:txBody>
            <a:bodyPr lIns="0" tIns="0" rIns="0" bIns="0" rtlCol="0" anchor="t">
              <a:spAutoFit/>
            </a:bodyPr>
            <a:lstStyle/>
            <a:p>
              <a:pPr algn="l">
                <a:lnSpc>
                  <a:spcPts val="6984"/>
                </a:lnSpc>
              </a:pPr>
              <a:r>
                <a:rPr lang="en-US" sz="7200">
                  <a:solidFill>
                    <a:srgbClr val="6CE5E8"/>
                  </a:solidFill>
                  <a:latin typeface="League Gothic"/>
                </a:rPr>
                <a:t>STRASSEN ALGORITHM</a:t>
              </a:r>
            </a:p>
          </p:txBody>
        </p:sp>
        <p:sp>
          <p:nvSpPr>
            <p:cNvPr id="7" name="TextBox 7"/>
            <p:cNvSpPr txBox="1"/>
            <p:nvPr/>
          </p:nvSpPr>
          <p:spPr>
            <a:xfrm>
              <a:off x="0" y="1700017"/>
              <a:ext cx="9439269" cy="723392"/>
            </a:xfrm>
            <a:prstGeom prst="rect">
              <a:avLst/>
            </a:prstGeom>
          </p:spPr>
          <p:txBody>
            <a:bodyPr lIns="0" tIns="0" rIns="0" bIns="0" rtlCol="0" anchor="t">
              <a:spAutoFit/>
            </a:bodyPr>
            <a:lstStyle/>
            <a:p>
              <a:pPr algn="l">
                <a:lnSpc>
                  <a:spcPts val="4248"/>
                </a:lnSpc>
              </a:pPr>
              <a:r>
                <a:rPr lang="en-US" sz="3600">
                  <a:solidFill>
                    <a:srgbClr val="6CE5E8"/>
                  </a:solidFill>
                  <a:latin typeface="Montserrat Classic Bold"/>
                </a:rPr>
                <a:t>FURTHERMORE</a:t>
              </a:r>
            </a:p>
          </p:txBody>
        </p:sp>
        <p:sp>
          <p:nvSpPr>
            <p:cNvPr id="8" name="TextBox 8"/>
            <p:cNvSpPr txBox="1"/>
            <p:nvPr/>
          </p:nvSpPr>
          <p:spPr>
            <a:xfrm>
              <a:off x="0" y="3942927"/>
              <a:ext cx="9227602" cy="3451860"/>
            </a:xfrm>
            <a:prstGeom prst="rect">
              <a:avLst/>
            </a:prstGeom>
          </p:spPr>
          <p:txBody>
            <a:bodyPr lIns="0" tIns="0" rIns="0" bIns="0" rtlCol="0" anchor="t">
              <a:spAutoFit/>
            </a:bodyPr>
            <a:lstStyle/>
            <a:p>
              <a:pPr>
                <a:lnSpc>
                  <a:spcPts val="2940"/>
                </a:lnSpc>
              </a:pPr>
              <a:r>
                <a:rPr lang="en-US" sz="2100" dirty="0">
                  <a:solidFill>
                    <a:srgbClr val="6CE5E8"/>
                  </a:solidFill>
                  <a:latin typeface="Montserrat Light"/>
                </a:rPr>
                <a:t>STEP- 3 In this eight multiplication and four additions, are converted into seven equations resulting into simple values of resultant matrix.</a:t>
              </a:r>
            </a:p>
            <a:p>
              <a:pPr>
                <a:lnSpc>
                  <a:spcPts val="2940"/>
                </a:lnSpc>
              </a:pPr>
              <a:endParaRPr lang="en-US" sz="2100" dirty="0">
                <a:solidFill>
                  <a:srgbClr val="6CE5E8"/>
                </a:solidFill>
                <a:latin typeface="Montserrat Light"/>
              </a:endParaRPr>
            </a:p>
            <a:p>
              <a:pPr>
                <a:lnSpc>
                  <a:spcPts val="2940"/>
                </a:lnSpc>
              </a:pPr>
              <a:r>
                <a:rPr lang="en-US" sz="2100" dirty="0">
                  <a:solidFill>
                    <a:srgbClr val="6CE5E8"/>
                  </a:solidFill>
                  <a:latin typeface="Montserrat Light"/>
                </a:rPr>
                <a:t>STEP-4 Combine the result of two matrixes to find the final product or final matrix.</a:t>
              </a:r>
            </a:p>
            <a:p>
              <a:pPr algn="l">
                <a:lnSpc>
                  <a:spcPts val="2940"/>
                </a:lnSpc>
              </a:pPr>
              <a:endParaRPr lang="en-US" sz="2100" dirty="0">
                <a:solidFill>
                  <a:srgbClr val="6CE5E8"/>
                </a:solidFill>
                <a:latin typeface="Montserrat Light"/>
              </a:endParaRPr>
            </a:p>
          </p:txBody>
        </p:sp>
        <p:sp>
          <p:nvSpPr>
            <p:cNvPr id="9" name="AutoShape 9"/>
            <p:cNvSpPr/>
            <p:nvPr/>
          </p:nvSpPr>
          <p:spPr>
            <a:xfrm>
              <a:off x="0" y="3092027"/>
              <a:ext cx="1295400" cy="254000"/>
            </a:xfrm>
            <a:prstGeom prst="rect">
              <a:avLst/>
            </a:prstGeom>
            <a:solidFill>
              <a:srgbClr val="6CE5E8"/>
            </a:solidFill>
          </p:spPr>
        </p:sp>
      </p:grpSp>
      <p:sp>
        <p:nvSpPr>
          <p:cNvPr id="10" name="AutoShape 10"/>
          <p:cNvSpPr/>
          <p:nvPr/>
        </p:nvSpPr>
        <p:spPr>
          <a:xfrm>
            <a:off x="0" y="9026525"/>
            <a:ext cx="19253200" cy="1289050"/>
          </a:xfrm>
          <a:prstGeom prst="rect">
            <a:avLst/>
          </a:prstGeom>
          <a:solidFill>
            <a:srgbClr val="6CE5E8"/>
          </a:solidFill>
        </p:spPr>
        <p:txBody>
          <a:bodyPr/>
          <a:lstStyle/>
          <a:p>
            <a:endParaRPr lang="en-IN" dirty="0"/>
          </a:p>
        </p:txBody>
      </p:sp>
      <p:sp>
        <p:nvSpPr>
          <p:cNvPr id="11" name="TextBox 11"/>
          <p:cNvSpPr txBox="1"/>
          <p:nvPr/>
        </p:nvSpPr>
        <p:spPr>
          <a:xfrm>
            <a:off x="762000" y="9787521"/>
            <a:ext cx="3429000" cy="249171"/>
          </a:xfrm>
          <a:prstGeom prst="rect">
            <a:avLst/>
          </a:prstGeom>
        </p:spPr>
        <p:txBody>
          <a:bodyPr wrap="square" lIns="0" tIns="0" rIns="0" bIns="0" rtlCol="0" anchor="t">
            <a:spAutoFit/>
          </a:bodyPr>
          <a:lstStyle/>
          <a:p>
            <a:pPr algn="ctr">
              <a:lnSpc>
                <a:spcPts val="1800"/>
              </a:lnSpc>
              <a:spcBef>
                <a:spcPct val="0"/>
              </a:spcBef>
            </a:pPr>
            <a:r>
              <a:rPr lang="en-US" sz="2400" dirty="0">
                <a:solidFill>
                  <a:srgbClr val="111B1E"/>
                </a:solidFill>
                <a:latin typeface="Montserrat Light"/>
              </a:rPr>
              <a:t>Strassen Algorithm</a:t>
            </a:r>
          </a:p>
        </p:txBody>
      </p:sp>
      <p:pic>
        <p:nvPicPr>
          <p:cNvPr id="13" name="Picture 12">
            <a:extLst>
              <a:ext uri="{FF2B5EF4-FFF2-40B4-BE49-F238E27FC236}">
                <a16:creationId xmlns:a16="http://schemas.microsoft.com/office/drawing/2014/main" id="{181602BC-2143-4E44-BA46-E9C39CE21347}"/>
              </a:ext>
            </a:extLst>
          </p:cNvPr>
          <p:cNvPicPr>
            <a:picLocks noChangeAspect="1"/>
          </p:cNvPicPr>
          <p:nvPr/>
        </p:nvPicPr>
        <p:blipFill>
          <a:blip r:embed="rId2"/>
          <a:stretch>
            <a:fillRect/>
          </a:stretch>
        </p:blipFill>
        <p:spPr>
          <a:xfrm>
            <a:off x="342545" y="398335"/>
            <a:ext cx="8182684" cy="81642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738</Words>
  <Application>Microsoft Office PowerPoint</Application>
  <PresentationFormat>Custom</PresentationFormat>
  <Paragraphs>107</Paragraphs>
  <Slides>23</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23</vt:i4>
      </vt:variant>
    </vt:vector>
  </HeadingPairs>
  <TitlesOfParts>
    <vt:vector size="39" baseType="lpstr">
      <vt:lpstr>Josefin Sans Regular</vt:lpstr>
      <vt:lpstr>Broadway</vt:lpstr>
      <vt:lpstr>Arial</vt:lpstr>
      <vt:lpstr>Calibri</vt:lpstr>
      <vt:lpstr>Open Sans</vt:lpstr>
      <vt:lpstr>Montserrat Classic Bold</vt:lpstr>
      <vt:lpstr>Open Sans Light</vt:lpstr>
      <vt:lpstr>HK Grotesk Medium</vt:lpstr>
      <vt:lpstr>Sifonn</vt:lpstr>
      <vt:lpstr>League Gothic</vt:lpstr>
      <vt:lpstr>Josefin Sans Bold</vt:lpstr>
      <vt:lpstr>Montserrat Light</vt:lpstr>
      <vt:lpstr>Open Sans Bold</vt:lpstr>
      <vt:lpstr>Berkshire Swash</vt:lpstr>
      <vt:lpstr>HK Grotesk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11</dc:title>
  <cp:lastModifiedBy>MITASHI BANSAL</cp:lastModifiedBy>
  <cp:revision>6</cp:revision>
  <dcterms:created xsi:type="dcterms:W3CDTF">2006-08-16T00:00:00Z</dcterms:created>
  <dcterms:modified xsi:type="dcterms:W3CDTF">2021-10-19T09:04:56Z</dcterms:modified>
  <dc:identifier>DAEsoKUm0Uc</dc:identifier>
</cp:coreProperties>
</file>